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57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2" userDrawn="1">
          <p15:clr>
            <a:srgbClr val="A4A3A4"/>
          </p15:clr>
        </p15:guide>
        <p15:guide id="2" pos="168" userDrawn="1">
          <p15:clr>
            <a:srgbClr val="A4A3A4"/>
          </p15:clr>
        </p15:guide>
        <p15:guide id="4" orient="horz" pos="37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3C108"/>
    <a:srgbClr val="118323"/>
    <a:srgbClr val="005EBF"/>
    <a:srgbClr val="0C6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6"/>
    <p:restoredTop sz="96121"/>
  </p:normalViewPr>
  <p:slideViewPr>
    <p:cSldViewPr snapToGrid="0" showGuides="1">
      <p:cViewPr varScale="1">
        <p:scale>
          <a:sx n="117" d="100"/>
          <a:sy n="117" d="100"/>
        </p:scale>
        <p:origin x="472" y="168"/>
      </p:cViewPr>
      <p:guideLst>
        <p:guide orient="horz" pos="4152"/>
        <p:guide pos="168"/>
        <p:guide orient="horz" pos="3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nny/Downloads/leg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1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rub" pitchFamily="2" charset="-34"/>
                <a:ea typeface="+mn-ea"/>
                <a:cs typeface="Krub" pitchFamily="2" charset="-34"/>
              </a:defRPr>
            </a:pPr>
            <a:r>
              <a:rPr lang="en-US"/>
              <a:t>Cost vs Distance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1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rub" pitchFamily="2" charset="-34"/>
              <a:ea typeface="+mn-ea"/>
              <a:cs typeface="Krub" pitchFamily="2" charset="-34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Sheet1!$P$1</c:f>
              <c:strCache>
                <c:ptCount val="1"/>
                <c:pt idx="0">
                  <c:v>average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7"/>
            <c:spPr>
              <a:solidFill>
                <a:schemeClr val="bg1">
                  <a:lumMod val="65000"/>
                </a:schemeClr>
              </a:solidFill>
              <a:ln w="9525">
                <a:noFill/>
              </a:ln>
              <a:effectLst/>
            </c:spPr>
          </c:marker>
          <c:dPt>
            <c:idx val="13"/>
            <c:marker>
              <c:symbol val="circle"/>
              <c:size val="7"/>
              <c:spPr>
                <a:solidFill>
                  <a:srgbClr val="00B05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5ED9-B244-AB39-1D43FABE538F}"/>
              </c:ext>
            </c:extLst>
          </c:dPt>
          <c:dPt>
            <c:idx val="15"/>
            <c:marker>
              <c:symbol val="circle"/>
              <c:size val="7"/>
              <c:spPr>
                <a:solidFill>
                  <a:srgbClr val="C0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5ED9-B244-AB39-1D43FABE538F}"/>
              </c:ext>
            </c:extLst>
          </c:dPt>
          <c:xVal>
            <c:numRef>
              <c:f>Sheet1!$O$2:$O$17</c:f>
              <c:numCache>
                <c:formatCode>General</c:formatCode>
                <c:ptCount val="16"/>
                <c:pt idx="0">
                  <c:v>10600</c:v>
                </c:pt>
                <c:pt idx="1">
                  <c:v>10600</c:v>
                </c:pt>
                <c:pt idx="2">
                  <c:v>12600</c:v>
                </c:pt>
                <c:pt idx="3">
                  <c:v>12600</c:v>
                </c:pt>
                <c:pt idx="4">
                  <c:v>15400</c:v>
                </c:pt>
                <c:pt idx="5">
                  <c:v>15400</c:v>
                </c:pt>
                <c:pt idx="6">
                  <c:v>17400</c:v>
                </c:pt>
                <c:pt idx="7">
                  <c:v>17400</c:v>
                </c:pt>
                <c:pt idx="8">
                  <c:v>9100</c:v>
                </c:pt>
                <c:pt idx="9">
                  <c:v>9100</c:v>
                </c:pt>
                <c:pt idx="10">
                  <c:v>11100</c:v>
                </c:pt>
                <c:pt idx="11">
                  <c:v>11100</c:v>
                </c:pt>
                <c:pt idx="12">
                  <c:v>13900</c:v>
                </c:pt>
                <c:pt idx="13">
                  <c:v>13900</c:v>
                </c:pt>
                <c:pt idx="14">
                  <c:v>15900</c:v>
                </c:pt>
                <c:pt idx="15">
                  <c:v>15900</c:v>
                </c:pt>
              </c:numCache>
            </c:numRef>
          </c:xVal>
          <c:yVal>
            <c:numRef>
              <c:f>Sheet1!$P$2:$P$17</c:f>
              <c:numCache>
                <c:formatCode>General</c:formatCode>
                <c:ptCount val="16"/>
                <c:pt idx="0">
                  <c:v>38.349999999999994</c:v>
                </c:pt>
                <c:pt idx="1">
                  <c:v>43.4</c:v>
                </c:pt>
                <c:pt idx="2">
                  <c:v>39.75</c:v>
                </c:pt>
                <c:pt idx="3">
                  <c:v>45.75</c:v>
                </c:pt>
                <c:pt idx="4">
                  <c:v>45.3</c:v>
                </c:pt>
                <c:pt idx="5">
                  <c:v>55</c:v>
                </c:pt>
                <c:pt idx="6">
                  <c:v>47.45</c:v>
                </c:pt>
                <c:pt idx="7">
                  <c:v>57.5</c:v>
                </c:pt>
                <c:pt idx="8">
                  <c:v>41.900000000000006</c:v>
                </c:pt>
                <c:pt idx="9">
                  <c:v>47.5</c:v>
                </c:pt>
                <c:pt idx="10">
                  <c:v>48.2</c:v>
                </c:pt>
                <c:pt idx="11">
                  <c:v>49.6</c:v>
                </c:pt>
                <c:pt idx="12">
                  <c:v>54.5</c:v>
                </c:pt>
                <c:pt idx="13">
                  <c:v>61.45</c:v>
                </c:pt>
                <c:pt idx="14">
                  <c:v>51.5</c:v>
                </c:pt>
                <c:pt idx="15">
                  <c:v>65.650000000000006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ED9-B244-AB39-1D43FABE53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5282048"/>
        <c:axId val="505280872"/>
      </c:scatterChart>
      <c:valAx>
        <c:axId val="505282048"/>
        <c:scaling>
          <c:orientation val="minMax"/>
          <c:min val="4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rub" pitchFamily="2" charset="-34"/>
                <a:ea typeface="+mn-ea"/>
                <a:cs typeface="Krub" pitchFamily="2" charset="-34"/>
              </a:defRPr>
            </a:pPr>
            <a:endParaRPr lang="en-US"/>
          </a:p>
        </c:txPr>
        <c:crossAx val="505280872"/>
        <c:crosses val="autoZero"/>
        <c:crossBetween val="midCat"/>
      </c:valAx>
      <c:valAx>
        <c:axId val="505280872"/>
        <c:scaling>
          <c:orientation val="minMax"/>
          <c:min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rub" pitchFamily="2" charset="-34"/>
                <a:ea typeface="+mn-ea"/>
                <a:cs typeface="Krub" pitchFamily="2" charset="-34"/>
              </a:defRPr>
            </a:pPr>
            <a:endParaRPr lang="en-US"/>
          </a:p>
        </c:txPr>
        <c:crossAx val="505282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200" b="0" i="1">
          <a:latin typeface="Krub" pitchFamily="2" charset="-34"/>
          <a:cs typeface="Krub" pitchFamily="2" charset="-34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C73F8-81E0-0044-A9DD-C48A8E1F0170}" type="datetimeFigureOut">
              <a:rPr lang="en-US" smtClean="0"/>
              <a:t>12/2/23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B2897-BFD6-354A-9245-AC6ABF59D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8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0f60c2542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2a0f60c2542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0f60c2542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2a0f60c2542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628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0f60c2542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2a0f60c2542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1377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0f60c2542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2a0f60c2542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6840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F2145-C558-BD22-2935-75C66EF80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06B1F-4F3F-20FF-99CC-79A1F501D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98746-AEDC-36AF-13AE-6981BA36E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9F41-D249-AC40-B122-F2F692AED11C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D92F2-E55C-7C01-A331-9D41405CE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C0CB3-57EF-CA75-10CA-BED1F0EE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E7C8-07A1-C141-8AB4-96AD20EE5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57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E662D-88A1-1208-9D0A-E795FFF8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E57AF-AAFA-FC5A-BFB1-A7E5E2D7D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0ABC1-7C22-999F-EF74-BB53A0CF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9F41-D249-AC40-B122-F2F692AED11C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6148A-44FA-CAA1-64AF-B3CA91FB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45DDD-4AB0-327C-77B2-1C113F37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E7C8-07A1-C141-8AB4-96AD20EE5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8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D5D73-0A3F-474E-5124-2905AAFE6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2677EE-6BD2-75A0-D912-ABE2D8762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0303A-DE2B-F71C-3D5E-E2065D14E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9F41-D249-AC40-B122-F2F692AED11C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19C0F-E58E-7E47-0761-1C3B33169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E4C85-B2CF-7906-918B-0023DBE26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E7C8-07A1-C141-8AB4-96AD20EE5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92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4606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169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8859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7643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113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4107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8781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068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ED02-E2E0-0F70-7903-F643C104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31A43-EE8E-52E0-BD21-080E908F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96E2F-9595-6DC3-CC54-AF25E78DE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9F41-D249-AC40-B122-F2F692AED11C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A6475-C842-48C5-5D07-FCD4091A0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22275-ABBF-0862-5B2B-53ED9C68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E7C8-07A1-C141-8AB4-96AD20EE5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300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873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2004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C2E5-D9FB-8720-0BC7-B11FE9DA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045B2-E6A6-62BA-0E35-BB245E1DD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2245A-07C4-DA3C-4D20-0A5C36F82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9F41-D249-AC40-B122-F2F692AED11C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E109D-A9CC-322F-50CC-95A3125F4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0A51A-29B9-6D3E-8E43-D0EE6E255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E7C8-07A1-C141-8AB4-96AD20EE5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71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5E0C-9646-EEFE-933F-D9025DB7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B3BDC-35D1-B3FE-5423-A357ED657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F3EF4-90DC-C440-68BC-2FB9D77D6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071C1-0529-559A-8DA3-E653E6733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9F41-D249-AC40-B122-F2F692AED11C}" type="datetimeFigureOut">
              <a:rPr lang="en-US" smtClean="0"/>
              <a:t>12/2/23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9DAC0-EBF5-7A18-851C-E97342561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CCFBE-BEEA-DE60-5C9E-2CACA944D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E7C8-07A1-C141-8AB4-96AD20EE5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53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23AB0-4A3C-C279-3CB1-984F0A4A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3756-8734-A2D7-7573-FDC20A052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11367-AF13-BC20-4FC5-E4A143693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2FE64F-49E4-6A7B-53EF-6C6AA9621A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72BEBA-4E43-9A16-729D-DE31554AA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B4D5C5-181F-3EB4-1C94-B68CA616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9F41-D249-AC40-B122-F2F692AED11C}" type="datetimeFigureOut">
              <a:rPr lang="en-US" smtClean="0"/>
              <a:t>12/2/23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FD9C11-FE89-5EC8-889D-22500BDE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5E169A-43A0-CFC0-8A45-E905B1255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E7C8-07A1-C141-8AB4-96AD20EE5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05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AC26C-23CB-7AB5-02FF-B716F2C0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0B12B-BD75-ED7C-D4CF-A6FD50CC3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9F41-D249-AC40-B122-F2F692AED11C}" type="datetimeFigureOut">
              <a:rPr lang="en-US" smtClean="0"/>
              <a:t>12/2/23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ED2F81-0E20-C8B4-F214-E5B9048B7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92787-E223-4BF1-4896-FD7AB8F82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E7C8-07A1-C141-8AB4-96AD20EE5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6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0D2292-21A7-E7B2-244D-4CE26473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9F41-D249-AC40-B122-F2F692AED11C}" type="datetimeFigureOut">
              <a:rPr lang="en-US" smtClean="0"/>
              <a:t>12/2/23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6BEC16-F2E6-39DD-2D16-4D83B2668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8345D-F7C8-B84D-1F02-7B90BB5F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E7C8-07A1-C141-8AB4-96AD20EE5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3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2FBB-C0E0-7DA9-A204-768642DE0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2DBD2-8A5E-F98F-9E67-8D3E4A55E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0A4E8-CEA1-0410-72EE-BD5FBFE05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2954D-B6AC-E6A7-334D-CA41C9E9C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9F41-D249-AC40-B122-F2F692AED11C}" type="datetimeFigureOut">
              <a:rPr lang="en-US" smtClean="0"/>
              <a:t>12/2/23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8D871-FA49-3D94-E12F-76354125B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8E65C-AF73-6E8B-3DE8-424987AA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E7C8-07A1-C141-8AB4-96AD20EE5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9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665B7-7A2C-41EC-BCF9-AA6B8FB1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531155-2323-6AF3-DD98-5B9829A96B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D0936-0E31-4B59-512E-4AAA0FBE6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473CB-6D2C-AE5A-1C62-91ED6A53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9F41-D249-AC40-B122-F2F692AED11C}" type="datetimeFigureOut">
              <a:rPr lang="en-US" smtClean="0"/>
              <a:t>12/2/23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A6798-B07C-11F5-2D67-F327B6FC5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B02C4-34E2-2F27-0AF8-8031D4EB9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7E7C8-07A1-C141-8AB4-96AD20EE5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73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8C8A90-FBFE-FE39-B3E2-B2CE0BE0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CFF3F-8984-D5D1-C660-BE5BE34A7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46ACF-181A-EB82-B736-91F0141B2E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A9F41-D249-AC40-B122-F2F692AED11C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D832D-25EA-9976-9C6F-E5001835A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21644-243D-787A-3054-4128FCC15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7E7C8-07A1-C141-8AB4-96AD20EE5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0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22846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5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blocks on a black background&#10;&#10;Description automatically generated">
            <a:extLst>
              <a:ext uri="{FF2B5EF4-FFF2-40B4-BE49-F238E27FC236}">
                <a16:creationId xmlns:a16="http://schemas.microsoft.com/office/drawing/2014/main" id="{72BB0608-29AE-1126-C5E6-4DF6A12D3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A04C1F-FA26-DA83-ADA3-5434E12A8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80"/>
          <a:stretch/>
        </p:blipFill>
        <p:spPr bwMode="auto">
          <a:xfrm>
            <a:off x="4608905" y="1820233"/>
            <a:ext cx="3166694" cy="114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43B7B99-ACE1-6B21-0A40-F79F646C7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8"/>
          <a:stretch/>
        </p:blipFill>
        <p:spPr bwMode="auto">
          <a:xfrm>
            <a:off x="4470924" y="3086661"/>
            <a:ext cx="3304675" cy="68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55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colorful blocks on a black background&#10;&#10;Description automatically generated">
            <a:extLst>
              <a:ext uri="{FF2B5EF4-FFF2-40B4-BE49-F238E27FC236}">
                <a16:creationId xmlns:a16="http://schemas.microsoft.com/office/drawing/2014/main" id="{83C39145-A97B-CB84-214F-2A99E5B20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Google Shape;155;g2a0f60c2542_2_26">
            <a:extLst>
              <a:ext uri="{FF2B5EF4-FFF2-40B4-BE49-F238E27FC236}">
                <a16:creationId xmlns:a16="http://schemas.microsoft.com/office/drawing/2014/main" id="{789F835D-30AD-0284-1DD1-0BCBF4D580BE}"/>
              </a:ext>
            </a:extLst>
          </p:cNvPr>
          <p:cNvSpPr txBox="1"/>
          <p:nvPr/>
        </p:nvSpPr>
        <p:spPr>
          <a:xfrm>
            <a:off x="2441700" y="2875002"/>
            <a:ext cx="7308600" cy="110799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005EBF"/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defRPr>
            </a:lvl1pPr>
          </a:lstStyle>
          <a:p>
            <a:pPr algn="ctr"/>
            <a:r>
              <a:rPr lang="en-US" sz="6600" dirty="0">
                <a:sym typeface="Arial"/>
              </a:rPr>
              <a:t>Thank You</a:t>
            </a:r>
            <a:endParaRPr sz="660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036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colorful blocks on a black background&#10;&#10;Description automatically generated">
            <a:extLst>
              <a:ext uri="{FF2B5EF4-FFF2-40B4-BE49-F238E27FC236}">
                <a16:creationId xmlns:a16="http://schemas.microsoft.com/office/drawing/2014/main" id="{A01E1AFF-9A69-4F1F-D1D9-9D80D073F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3" t="117" r="84803" b="88655"/>
          <a:stretch/>
        </p:blipFill>
        <p:spPr>
          <a:xfrm>
            <a:off x="221192" y="-786405"/>
            <a:ext cx="770022" cy="786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D7596F-BAB1-2B4D-8178-8309DAB685BC}"/>
              </a:ext>
            </a:extLst>
          </p:cNvPr>
          <p:cNvSpPr txBox="1"/>
          <p:nvPr/>
        </p:nvSpPr>
        <p:spPr>
          <a:xfrm>
            <a:off x="1032778" y="403260"/>
            <a:ext cx="7308504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005EBF"/>
                </a:solidFill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Project objectives and Goals</a:t>
            </a:r>
          </a:p>
        </p:txBody>
      </p:sp>
      <p:pic>
        <p:nvPicPr>
          <p:cNvPr id="8" name="Picture 7" descr="A group of colorful blocks on a black background&#10;&#10;Description automatically generated">
            <a:extLst>
              <a:ext uri="{FF2B5EF4-FFF2-40B4-BE49-F238E27FC236}">
                <a16:creationId xmlns:a16="http://schemas.microsoft.com/office/drawing/2014/main" id="{45B5B164-CA9C-C7B4-42A7-FD9CF9783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1" t="31860" r="94107" b="57951"/>
          <a:stretch/>
        </p:blipFill>
        <p:spPr>
          <a:xfrm>
            <a:off x="297377" y="315181"/>
            <a:ext cx="693838" cy="6578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8C1B2D-E036-A0D1-CF25-8C548CD60A3C}"/>
              </a:ext>
            </a:extLst>
          </p:cNvPr>
          <p:cNvSpPr txBox="1"/>
          <p:nvPr/>
        </p:nvSpPr>
        <p:spPr>
          <a:xfrm>
            <a:off x="1829436" y="1772499"/>
            <a:ext cx="2667352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Goals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8E7301-E682-4617-2BEA-6A70F97B26E4}"/>
              </a:ext>
            </a:extLst>
          </p:cNvPr>
          <p:cNvSpPr txBox="1"/>
          <p:nvPr/>
        </p:nvSpPr>
        <p:spPr>
          <a:xfrm>
            <a:off x="6558287" y="1798195"/>
            <a:ext cx="4385220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Objective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F91DD2-3A5B-F491-AD99-11A6A695D198}"/>
              </a:ext>
            </a:extLst>
          </p:cNvPr>
          <p:cNvSpPr txBox="1"/>
          <p:nvPr/>
        </p:nvSpPr>
        <p:spPr>
          <a:xfrm>
            <a:off x="793898" y="3381055"/>
            <a:ext cx="4738428" cy="107721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rub Medium" pitchFamily="2" charset="-34"/>
                <a:ea typeface="NEXON Lv2 Gothic Bold" pitchFamily="2" charset="-127"/>
                <a:cs typeface="Krub Medium" pitchFamily="2" charset="-34"/>
              </a:rPr>
              <a:t>Maximize the distance traveled by the car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68FF66-235E-B232-62F1-4F6CA0CE095A}"/>
              </a:ext>
            </a:extLst>
          </p:cNvPr>
          <p:cNvSpPr txBox="1"/>
          <p:nvPr/>
        </p:nvSpPr>
        <p:spPr>
          <a:xfrm>
            <a:off x="6167488" y="3134834"/>
            <a:ext cx="5166819" cy="156966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rub Medium" pitchFamily="2" charset="-34"/>
                <a:ea typeface="NEXON Lv2 Gothic Bold" pitchFamily="2" charset="-127"/>
                <a:cs typeface="Krub Medium" pitchFamily="2" charset="-34"/>
              </a:rPr>
              <a:t>To find the best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Krub Medium" pitchFamily="2" charset="-34"/>
                <a:ea typeface="NEXON Lv2 Gothic Bold" pitchFamily="2" charset="-127"/>
                <a:cs typeface="Krub Medium" pitchFamily="2" charset="-34"/>
              </a:rPr>
              <a:t>combination of factors in a cost- effective way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EC8DFA-BB19-B5D8-31E0-5092EA56F931}"/>
              </a:ext>
            </a:extLst>
          </p:cNvPr>
          <p:cNvCxnSpPr>
            <a:cxnSpLocks/>
          </p:cNvCxnSpPr>
          <p:nvPr/>
        </p:nvCxnSpPr>
        <p:spPr>
          <a:xfrm>
            <a:off x="1217354" y="2837124"/>
            <a:ext cx="389151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A2B2CA-786D-A124-533F-7ABFACC16539}"/>
              </a:ext>
            </a:extLst>
          </p:cNvPr>
          <p:cNvCxnSpPr>
            <a:cxnSpLocks/>
          </p:cNvCxnSpPr>
          <p:nvPr/>
        </p:nvCxnSpPr>
        <p:spPr>
          <a:xfrm>
            <a:off x="6458579" y="2837124"/>
            <a:ext cx="458463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37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colorful blocks on a black background&#10;&#10;Description automatically generated">
            <a:extLst>
              <a:ext uri="{FF2B5EF4-FFF2-40B4-BE49-F238E27FC236}">
                <a16:creationId xmlns:a16="http://schemas.microsoft.com/office/drawing/2014/main" id="{A01E1AFF-9A69-4F1F-D1D9-9D80D073F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3" t="117" r="84803" b="88655"/>
          <a:stretch/>
        </p:blipFill>
        <p:spPr>
          <a:xfrm>
            <a:off x="695780" y="2616527"/>
            <a:ext cx="444461" cy="453917"/>
          </a:xfrm>
          <a:prstGeom prst="rect">
            <a:avLst/>
          </a:prstGeom>
        </p:spPr>
      </p:pic>
      <p:pic>
        <p:nvPicPr>
          <p:cNvPr id="8" name="Picture 7" descr="A group of colorful blocks on a black background&#10;&#10;Description automatically generated">
            <a:extLst>
              <a:ext uri="{FF2B5EF4-FFF2-40B4-BE49-F238E27FC236}">
                <a16:creationId xmlns:a16="http://schemas.microsoft.com/office/drawing/2014/main" id="{45B5B164-CA9C-C7B4-42A7-FD9CF9783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1" t="31860" r="94107" b="57951"/>
          <a:stretch/>
        </p:blipFill>
        <p:spPr>
          <a:xfrm>
            <a:off x="297377" y="315181"/>
            <a:ext cx="693838" cy="657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6FCF4D-E985-5177-35A1-C14F317B41AA}"/>
              </a:ext>
            </a:extLst>
          </p:cNvPr>
          <p:cNvSpPr txBox="1"/>
          <p:nvPr/>
        </p:nvSpPr>
        <p:spPr>
          <a:xfrm>
            <a:off x="1032778" y="403260"/>
            <a:ext cx="7308504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5EBF"/>
                </a:solidFill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Description of experiment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5EBF"/>
              </a:solidFill>
              <a:effectLst/>
              <a:uLnTx/>
              <a:uFillTx/>
              <a:latin typeface="Baloo Bhaijaan" panose="03080902040302020200" pitchFamily="66" charset="-78"/>
              <a:ea typeface="NEXON Lv2 Gothic Bold" pitchFamily="2" charset="-127"/>
              <a:cs typeface="Baloo Bhaijaan" panose="03080902040302020200" pitchFamily="66" charset="-7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41DC7D-ECE7-982B-007A-1B2758232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8944" r="21267"/>
          <a:stretch/>
        </p:blipFill>
        <p:spPr>
          <a:xfrm rot="5400000">
            <a:off x="6791723" y="1250260"/>
            <a:ext cx="5466238" cy="474135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EAE766-17B5-2366-362A-55FBF2F5B15A}"/>
              </a:ext>
            </a:extLst>
          </p:cNvPr>
          <p:cNvSpPr txBox="1"/>
          <p:nvPr/>
        </p:nvSpPr>
        <p:spPr>
          <a:xfrm>
            <a:off x="870295" y="2616527"/>
            <a:ext cx="161429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Ramp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95595-63F4-9192-4BF4-4FD88B28DE9B}"/>
              </a:ext>
            </a:extLst>
          </p:cNvPr>
          <p:cNvSpPr txBox="1"/>
          <p:nvPr/>
        </p:nvSpPr>
        <p:spPr>
          <a:xfrm>
            <a:off x="1209982" y="3065670"/>
            <a:ext cx="4553694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rub Medium" pitchFamily="2" charset="-34"/>
                <a:ea typeface="NEXON Lv2 Gothic Bold" pitchFamily="2" charset="-127"/>
                <a:cs typeface="Krub Medium" pitchFamily="2" charset="-34"/>
              </a:rPr>
              <a:t>- Books and </a:t>
            </a: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Krub Medium" pitchFamily="2" charset="-34"/>
                <a:ea typeface="NEXON Lv2 Gothic Bold" pitchFamily="2" charset="-127"/>
                <a:cs typeface="Krub Medium" pitchFamily="2" charset="-34"/>
              </a:rPr>
              <a:t>a cardboard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rub Medium" pitchFamily="2" charset="-34"/>
              <a:ea typeface="NEXON Lv2 Gothic Bold" pitchFamily="2" charset="-127"/>
              <a:cs typeface="Krub Medium" pitchFamily="2" charset="-34"/>
            </a:endParaRPr>
          </a:p>
        </p:txBody>
      </p:sp>
      <p:pic>
        <p:nvPicPr>
          <p:cNvPr id="18" name="Picture 17" descr="A group of colorful blocks on a black background&#10;&#10;Description automatically generated">
            <a:extLst>
              <a:ext uri="{FF2B5EF4-FFF2-40B4-BE49-F238E27FC236}">
                <a16:creationId xmlns:a16="http://schemas.microsoft.com/office/drawing/2014/main" id="{2EEF1742-C7D3-FDDC-A868-5DBB33AAA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3" t="117" r="84803" b="88655"/>
          <a:stretch/>
        </p:blipFill>
        <p:spPr>
          <a:xfrm>
            <a:off x="695780" y="1375623"/>
            <a:ext cx="444461" cy="4539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2F060F-BD24-AB24-97A8-3CCE8CADE341}"/>
              </a:ext>
            </a:extLst>
          </p:cNvPr>
          <p:cNvSpPr txBox="1"/>
          <p:nvPr/>
        </p:nvSpPr>
        <p:spPr>
          <a:xfrm>
            <a:off x="1142738" y="1375623"/>
            <a:ext cx="3157950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Experiment Setup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17613A-5F7F-58AD-1DFD-9B19EC7D9B23}"/>
              </a:ext>
            </a:extLst>
          </p:cNvPr>
          <p:cNvSpPr txBox="1"/>
          <p:nvPr/>
        </p:nvSpPr>
        <p:spPr>
          <a:xfrm>
            <a:off x="1234450" y="1824766"/>
            <a:ext cx="4553694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rub Medium" pitchFamily="2" charset="-34"/>
                <a:ea typeface="NEXON Lv2 Gothic Bold" pitchFamily="2" charset="-127"/>
                <a:cs typeface="Krub Medium" pitchFamily="2" charset="-34"/>
              </a:rPr>
              <a:t>- 4 Factors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Krub Medium" pitchFamily="2" charset="-34"/>
                <a:ea typeface="NEXON Lv2 Gothic Bold" pitchFamily="2" charset="-127"/>
                <a:cs typeface="Krub Medium" pitchFamily="2" charset="-34"/>
              </a:rPr>
              <a:t>- 2 Replications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rub Medium" pitchFamily="2" charset="-34"/>
              <a:ea typeface="NEXON Lv2 Gothic Bold" pitchFamily="2" charset="-127"/>
              <a:cs typeface="Krub Medium" pitchFamily="2" charset="-34"/>
            </a:endParaRPr>
          </a:p>
        </p:txBody>
      </p:sp>
      <p:pic>
        <p:nvPicPr>
          <p:cNvPr id="21" name="Picture 20" descr="A group of colorful blocks on a black background&#10;&#10;Description automatically generated">
            <a:extLst>
              <a:ext uri="{FF2B5EF4-FFF2-40B4-BE49-F238E27FC236}">
                <a16:creationId xmlns:a16="http://schemas.microsoft.com/office/drawing/2014/main" id="{E39305B9-BCF8-D5C1-733D-D3636DAA3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3" t="117" r="84803" b="88655"/>
          <a:stretch/>
        </p:blipFill>
        <p:spPr>
          <a:xfrm>
            <a:off x="695780" y="3612383"/>
            <a:ext cx="444461" cy="4539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1245FA9-1471-3AF5-D2BE-1E14342AAF7B}"/>
              </a:ext>
            </a:extLst>
          </p:cNvPr>
          <p:cNvSpPr txBox="1"/>
          <p:nvPr/>
        </p:nvSpPr>
        <p:spPr>
          <a:xfrm>
            <a:off x="1211258" y="3612383"/>
            <a:ext cx="431379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Response Variable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C8C61C-8049-B0A5-88C3-7A5374FEC69D}"/>
              </a:ext>
            </a:extLst>
          </p:cNvPr>
          <p:cNvSpPr txBox="1"/>
          <p:nvPr/>
        </p:nvSpPr>
        <p:spPr>
          <a:xfrm>
            <a:off x="1256477" y="4061526"/>
            <a:ext cx="4553694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rub Medium" pitchFamily="2" charset="-34"/>
                <a:ea typeface="NEXON Lv2 Gothic Bold" pitchFamily="2" charset="-127"/>
                <a:cs typeface="Krub Medium" pitchFamily="2" charset="-34"/>
              </a:rPr>
              <a:t>- Distance</a:t>
            </a:r>
            <a:b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rub Medium" pitchFamily="2" charset="-34"/>
                <a:ea typeface="NEXON Lv2 Gothic Bold" pitchFamily="2" charset="-127"/>
                <a:cs typeface="Krub Medium" pitchFamily="2" charset="-34"/>
              </a:rPr>
            </a:b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rub Medium" pitchFamily="2" charset="-34"/>
                <a:ea typeface="NEXON Lv2 Gothic Bold" pitchFamily="2" charset="-127"/>
                <a:cs typeface="Krub Medium" pitchFamily="2" charset="-34"/>
              </a:rPr>
              <a:t>– Measuring tool: Ruler</a:t>
            </a:r>
          </a:p>
        </p:txBody>
      </p:sp>
      <p:pic>
        <p:nvPicPr>
          <p:cNvPr id="24" name="Picture 23" descr="A group of colorful blocks on a black background&#10;&#10;Description automatically generated">
            <a:extLst>
              <a:ext uri="{FF2B5EF4-FFF2-40B4-BE49-F238E27FC236}">
                <a16:creationId xmlns:a16="http://schemas.microsoft.com/office/drawing/2014/main" id="{B5353009-12FD-DE57-E8D2-FF043FF15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3" t="117" r="84803" b="88655"/>
          <a:stretch/>
        </p:blipFill>
        <p:spPr>
          <a:xfrm>
            <a:off x="679249" y="4919702"/>
            <a:ext cx="444461" cy="4539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521CB54-77EF-8E2D-C8B9-8C3362DEBBE1}"/>
              </a:ext>
            </a:extLst>
          </p:cNvPr>
          <p:cNvSpPr txBox="1"/>
          <p:nvPr/>
        </p:nvSpPr>
        <p:spPr>
          <a:xfrm>
            <a:off x="1194727" y="4919702"/>
            <a:ext cx="431379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Control Method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0D162D-7C74-0EC1-4186-EC666337D41B}"/>
              </a:ext>
            </a:extLst>
          </p:cNvPr>
          <p:cNvSpPr txBox="1"/>
          <p:nvPr/>
        </p:nvSpPr>
        <p:spPr>
          <a:xfrm>
            <a:off x="1239946" y="5368845"/>
            <a:ext cx="5558460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rub Medium" pitchFamily="2" charset="-34"/>
                <a:ea typeface="NEXON Lv2 Gothic Bold" pitchFamily="2" charset="-127"/>
                <a:cs typeface="Krub Medium" pitchFamily="2" charset="-34"/>
              </a:rPr>
              <a:t>- Randomizing the factors and replications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Krub Medium" pitchFamily="2" charset="-34"/>
                <a:ea typeface="NEXON Lv2 Gothic Bold" pitchFamily="2" charset="-127"/>
                <a:cs typeface="Krub Medium" pitchFamily="2" charset="-34"/>
              </a:rPr>
              <a:t>- Stable Ramp</a:t>
            </a:r>
            <a:endParaRPr kumimoji="0" lang="en-US" sz="200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rub Medium" pitchFamily="2" charset="-34"/>
              <a:ea typeface="NEXON Lv2 Gothic Bold" pitchFamily="2" charset="-127"/>
              <a:cs typeface="Krub Medium" pitchFamily="2" charset="-34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186C84-00A7-5F04-EAAF-61608173C1EF}"/>
              </a:ext>
            </a:extLst>
          </p:cNvPr>
          <p:cNvCxnSpPr/>
          <p:nvPr/>
        </p:nvCxnSpPr>
        <p:spPr>
          <a:xfrm flipV="1">
            <a:off x="4470400" y="2743200"/>
            <a:ext cx="3870882" cy="474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5065CF-64ED-9A5F-3377-18F57661C5EE}"/>
              </a:ext>
            </a:extLst>
          </p:cNvPr>
          <p:cNvSpPr txBox="1"/>
          <p:nvPr/>
        </p:nvSpPr>
        <p:spPr>
          <a:xfrm rot="21072956">
            <a:off x="8341010" y="2272508"/>
            <a:ext cx="1913850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>
                    <a:lumMod val="50000"/>
                  </a:schemeClr>
                </a:solidFill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RAMP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Baloo Bhaijaan" panose="03080902040302020200" pitchFamily="66" charset="-78"/>
              <a:ea typeface="NEXON Lv2 Gothic Bold" pitchFamily="2" charset="-127"/>
              <a:cs typeface="Baloo Bhaijaan" panose="03080902040302020200" pitchFamily="66" charset="-7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8DFE42A-F662-81E0-5DDB-6515EF66A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16408">
            <a:off x="9028167" y="3208915"/>
            <a:ext cx="808270" cy="513731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6F8047-D324-E774-8D0C-EEF7F2CC97C8}"/>
              </a:ext>
            </a:extLst>
          </p:cNvPr>
          <p:cNvCxnSpPr/>
          <p:nvPr/>
        </p:nvCxnSpPr>
        <p:spPr>
          <a:xfrm>
            <a:off x="8784216" y="3217333"/>
            <a:ext cx="1017009" cy="272626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22AA91-B869-96C1-88B9-4B5954A6C87C}"/>
              </a:ext>
            </a:extLst>
          </p:cNvPr>
          <p:cNvCxnSpPr/>
          <p:nvPr/>
        </p:nvCxnSpPr>
        <p:spPr>
          <a:xfrm>
            <a:off x="9935694" y="3090877"/>
            <a:ext cx="1017009" cy="272626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440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colorful blocks on a black background&#10;&#10;Description automatically generated">
            <a:extLst>
              <a:ext uri="{FF2B5EF4-FFF2-40B4-BE49-F238E27FC236}">
                <a16:creationId xmlns:a16="http://schemas.microsoft.com/office/drawing/2014/main" id="{A01E1AFF-9A69-4F1F-D1D9-9D80D073F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3" t="117" r="84803" b="88655"/>
          <a:stretch/>
        </p:blipFill>
        <p:spPr>
          <a:xfrm>
            <a:off x="221192" y="-786405"/>
            <a:ext cx="770022" cy="786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F55DE-D799-23D2-55B8-AE7D532175D0}"/>
              </a:ext>
            </a:extLst>
          </p:cNvPr>
          <p:cNvSpPr txBox="1"/>
          <p:nvPr/>
        </p:nvSpPr>
        <p:spPr>
          <a:xfrm>
            <a:off x="12653057" y="-2133867"/>
            <a:ext cx="6096000" cy="10618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 Project objectives and goals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3. Description of your experimental setup, including how you conducted the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experiment, where etc.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4. Factors chosen and a description of each factor. The thought process behind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selection of the factor.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5. Response variable and how you measured it.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6. Choice of experimental design and experimental approach in general. How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did you perform the experiment? How did you block any noise parameters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etc.?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7. Data Analysis and model adequacy checks, including residual analysis to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ensure model assumptions are not violated.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8. Graph demonstrating the results from the experiments and any insight that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you may have acquired.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9. A Financial Analysis based on the design of the car and its performance. Are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there any trade-offs. Are there any alternatives you would recommend to be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more cost effective?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10. Final conclusion and recommendations.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Note: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cost associated with each component is provided in the Bill of Material.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Based on the cost of various designs, is there a recommendation that maximizes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distance the car traveled while being cost effective? What are your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recommendations? Finally, be creative! Take the experiment seriously and use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this time to learn how to conduct a DOE. Most importantly, have fun!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group of colorful blocks on a black background&#10;&#10;Description automatically generated">
            <a:extLst>
              <a:ext uri="{FF2B5EF4-FFF2-40B4-BE49-F238E27FC236}">
                <a16:creationId xmlns:a16="http://schemas.microsoft.com/office/drawing/2014/main" id="{45B5B164-CA9C-C7B4-42A7-FD9CF9783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1" t="31860" r="94107" b="57951"/>
          <a:stretch/>
        </p:blipFill>
        <p:spPr>
          <a:xfrm>
            <a:off x="297377" y="315181"/>
            <a:ext cx="693838" cy="6578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60AF31-1B5E-8967-3F19-DBF026B4690A}"/>
              </a:ext>
            </a:extLst>
          </p:cNvPr>
          <p:cNvSpPr txBox="1"/>
          <p:nvPr/>
        </p:nvSpPr>
        <p:spPr>
          <a:xfrm>
            <a:off x="1032778" y="403260"/>
            <a:ext cx="7308504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5EBF"/>
                </a:solidFill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Factors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5EBF"/>
              </a:solidFill>
              <a:effectLst/>
              <a:uLnTx/>
              <a:uFillTx/>
              <a:latin typeface="Baloo Bhaijaan" panose="03080902040302020200" pitchFamily="66" charset="-78"/>
              <a:ea typeface="NEXON Lv2 Gothic Bold" pitchFamily="2" charset="-127"/>
              <a:cs typeface="Baloo Bhaijaan" panose="03080902040302020200" pitchFamily="66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3A4D7-5ED2-A3A7-2CE3-0CCF937DDBEB}"/>
              </a:ext>
            </a:extLst>
          </p:cNvPr>
          <p:cNvSpPr txBox="1"/>
          <p:nvPr/>
        </p:nvSpPr>
        <p:spPr>
          <a:xfrm>
            <a:off x="3126604" y="7025195"/>
            <a:ext cx="72356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4. Factors chosen and a description of each factor. </a:t>
            </a:r>
          </a:p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thought process behind</a:t>
            </a:r>
            <a:r>
              <a:rPr lang="en-US" dirty="0">
                <a:solidFill>
                  <a:srgbClr val="000000"/>
                </a:solidFill>
                <a:latin typeface="Lato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selection of the factor.</a:t>
            </a:r>
            <a:endParaRPr lang="en-US" dirty="0"/>
          </a:p>
        </p:txBody>
      </p:sp>
      <p:pic>
        <p:nvPicPr>
          <p:cNvPr id="9" name="Picture 8" descr="A group of lego blocks on a table&#10;&#10;Description automatically generated">
            <a:extLst>
              <a:ext uri="{FF2B5EF4-FFF2-40B4-BE49-F238E27FC236}">
                <a16:creationId xmlns:a16="http://schemas.microsoft.com/office/drawing/2014/main" id="{17C886AB-6F76-DCC8-0435-262956A903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5898" y1="35880" x2="15898" y2="35880"/>
                        <a14:foregroundMark x1="15774" y1="34325" x2="15898" y2="38228"/>
                        <a14:foregroundMark x1="13864" y1="48776" x2="16195" y2="51323"/>
                        <a14:foregroundMark x1="29985" y1="38823" x2="34375" y2="51124"/>
                        <a14:foregroundMark x1="56498" y1="40575" x2="57664" y2="45470"/>
                        <a14:foregroundMark x1="61781" y1="40179" x2="62649" y2="45271"/>
                        <a14:foregroundMark x1="55903" y1="48380" x2="57813" y2="48578"/>
                        <a14:foregroundMark x1="54886" y1="38228" x2="55184" y2="39980"/>
                        <a14:foregroundMark x1="55605" y1="48776" x2="58110" y2="48975"/>
                        <a14:foregroundMark x1="75843" y1="36078" x2="85466" y2="50132"/>
                        <a14:foregroundMark x1="85466" y1="50132" x2="86086" y2="49967"/>
                      </a14:backgroundRemoval>
                    </a14:imgEffect>
                  </a14:imgLayer>
                </a14:imgProps>
              </a:ext>
            </a:extLst>
          </a:blip>
          <a:srcRect l="10031" t="29555" r="77425" b="44191"/>
          <a:stretch/>
        </p:blipFill>
        <p:spPr>
          <a:xfrm>
            <a:off x="4022204" y="2601270"/>
            <a:ext cx="1272224" cy="1997085"/>
          </a:xfrm>
          <a:prstGeom prst="rect">
            <a:avLst/>
          </a:prstGeom>
        </p:spPr>
      </p:pic>
      <p:pic>
        <p:nvPicPr>
          <p:cNvPr id="10" name="Picture 9" descr="A group of lego blocks on a table&#10;&#10;Description automatically generated">
            <a:extLst>
              <a:ext uri="{FF2B5EF4-FFF2-40B4-BE49-F238E27FC236}">
                <a16:creationId xmlns:a16="http://schemas.microsoft.com/office/drawing/2014/main" id="{AFEB7BC9-55AC-EBED-8CB5-0FA596C136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5898" y1="35880" x2="15898" y2="35880"/>
                        <a14:foregroundMark x1="15774" y1="34325" x2="15898" y2="38228"/>
                        <a14:foregroundMark x1="13864" y1="48776" x2="16195" y2="51323"/>
                        <a14:foregroundMark x1="29985" y1="38823" x2="34375" y2="51124"/>
                        <a14:foregroundMark x1="56498" y1="40575" x2="57664" y2="45470"/>
                        <a14:foregroundMark x1="61781" y1="40179" x2="62649" y2="45271"/>
                        <a14:foregroundMark x1="55903" y1="48380" x2="57813" y2="48578"/>
                        <a14:foregroundMark x1="54886" y1="38228" x2="55184" y2="39980"/>
                        <a14:foregroundMark x1="55605" y1="48776" x2="58110" y2="48975"/>
                        <a14:foregroundMark x1="75843" y1="36078" x2="85466" y2="50132"/>
                        <a14:foregroundMark x1="85466" y1="50132" x2="86086" y2="49967"/>
                      </a14:backgroundRemoval>
                    </a14:imgEffect>
                  </a14:imgLayer>
                </a14:imgProps>
              </a:ext>
            </a:extLst>
          </a:blip>
          <a:srcRect l="68071" t="29253" r="7382" b="41761"/>
          <a:stretch/>
        </p:blipFill>
        <p:spPr>
          <a:xfrm>
            <a:off x="9417856" y="2601270"/>
            <a:ext cx="2087397" cy="18486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A11AF47-A3B3-DC52-2ABE-9FDF933AF29E}"/>
              </a:ext>
            </a:extLst>
          </p:cNvPr>
          <p:cNvSpPr/>
          <p:nvPr/>
        </p:nvSpPr>
        <p:spPr>
          <a:xfrm>
            <a:off x="3262976" y="2043407"/>
            <a:ext cx="2604052" cy="2604052"/>
          </a:xfrm>
          <a:custGeom>
            <a:avLst/>
            <a:gdLst>
              <a:gd name="connsiteX0" fmla="*/ 0 w 2604052"/>
              <a:gd name="connsiteY0" fmla="*/ 1302026 h 2604052"/>
              <a:gd name="connsiteX1" fmla="*/ 1302026 w 2604052"/>
              <a:gd name="connsiteY1" fmla="*/ 0 h 2604052"/>
              <a:gd name="connsiteX2" fmla="*/ 2604052 w 2604052"/>
              <a:gd name="connsiteY2" fmla="*/ 1302026 h 2604052"/>
              <a:gd name="connsiteX3" fmla="*/ 1302026 w 2604052"/>
              <a:gd name="connsiteY3" fmla="*/ 2604052 h 2604052"/>
              <a:gd name="connsiteX4" fmla="*/ 0 w 2604052"/>
              <a:gd name="connsiteY4" fmla="*/ 1302026 h 260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4052" h="2604052" extrusionOk="0">
                <a:moveTo>
                  <a:pt x="0" y="1302026"/>
                </a:moveTo>
                <a:cubicBezTo>
                  <a:pt x="-50563" y="551749"/>
                  <a:pt x="430990" y="57028"/>
                  <a:pt x="1302026" y="0"/>
                </a:cubicBezTo>
                <a:cubicBezTo>
                  <a:pt x="2167384" y="30793"/>
                  <a:pt x="2434324" y="588334"/>
                  <a:pt x="2604052" y="1302026"/>
                </a:cubicBezTo>
                <a:cubicBezTo>
                  <a:pt x="2550975" y="2072948"/>
                  <a:pt x="2006691" y="2683778"/>
                  <a:pt x="1302026" y="2604052"/>
                </a:cubicBezTo>
                <a:cubicBezTo>
                  <a:pt x="438330" y="2524934"/>
                  <a:pt x="104216" y="2070910"/>
                  <a:pt x="0" y="1302026"/>
                </a:cubicBezTo>
                <a:close/>
              </a:path>
            </a:pathLst>
          </a:custGeom>
          <a:noFill/>
          <a:ln w="47625">
            <a:solidFill>
              <a:schemeClr val="tx1">
                <a:lumMod val="65000"/>
                <a:lumOff val="3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27D85A-1A79-3B85-2995-7A8BE9F7A43D}"/>
              </a:ext>
            </a:extLst>
          </p:cNvPr>
          <p:cNvSpPr/>
          <p:nvPr/>
        </p:nvSpPr>
        <p:spPr>
          <a:xfrm>
            <a:off x="9088221" y="2043407"/>
            <a:ext cx="2604052" cy="2604052"/>
          </a:xfrm>
          <a:custGeom>
            <a:avLst/>
            <a:gdLst>
              <a:gd name="connsiteX0" fmla="*/ 0 w 2604052"/>
              <a:gd name="connsiteY0" fmla="*/ 1302026 h 2604052"/>
              <a:gd name="connsiteX1" fmla="*/ 1302026 w 2604052"/>
              <a:gd name="connsiteY1" fmla="*/ 0 h 2604052"/>
              <a:gd name="connsiteX2" fmla="*/ 2604052 w 2604052"/>
              <a:gd name="connsiteY2" fmla="*/ 1302026 h 2604052"/>
              <a:gd name="connsiteX3" fmla="*/ 1302026 w 2604052"/>
              <a:gd name="connsiteY3" fmla="*/ 2604052 h 2604052"/>
              <a:gd name="connsiteX4" fmla="*/ 0 w 2604052"/>
              <a:gd name="connsiteY4" fmla="*/ 1302026 h 260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4052" h="2604052" extrusionOk="0">
                <a:moveTo>
                  <a:pt x="0" y="1302026"/>
                </a:moveTo>
                <a:cubicBezTo>
                  <a:pt x="3870" y="553828"/>
                  <a:pt x="700496" y="94698"/>
                  <a:pt x="1302026" y="0"/>
                </a:cubicBezTo>
                <a:cubicBezTo>
                  <a:pt x="1865976" y="-58658"/>
                  <a:pt x="2621193" y="522834"/>
                  <a:pt x="2604052" y="1302026"/>
                </a:cubicBezTo>
                <a:cubicBezTo>
                  <a:pt x="2652650" y="1988993"/>
                  <a:pt x="1985204" y="2695558"/>
                  <a:pt x="1302026" y="2604052"/>
                </a:cubicBezTo>
                <a:cubicBezTo>
                  <a:pt x="558434" y="2684524"/>
                  <a:pt x="21805" y="2001936"/>
                  <a:pt x="0" y="1302026"/>
                </a:cubicBezTo>
                <a:close/>
              </a:path>
            </a:pathLst>
          </a:custGeom>
          <a:noFill/>
          <a:ln w="47625">
            <a:solidFill>
              <a:schemeClr val="tx1">
                <a:lumMod val="65000"/>
                <a:lumOff val="3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E63865-8998-019B-6B47-56D3978D1721}"/>
              </a:ext>
            </a:extLst>
          </p:cNvPr>
          <p:cNvSpPr/>
          <p:nvPr/>
        </p:nvSpPr>
        <p:spPr>
          <a:xfrm>
            <a:off x="368409" y="2043407"/>
            <a:ext cx="2604052" cy="2604052"/>
          </a:xfrm>
          <a:custGeom>
            <a:avLst/>
            <a:gdLst>
              <a:gd name="connsiteX0" fmla="*/ 0 w 2604052"/>
              <a:gd name="connsiteY0" fmla="*/ 1302026 h 2604052"/>
              <a:gd name="connsiteX1" fmla="*/ 1302026 w 2604052"/>
              <a:gd name="connsiteY1" fmla="*/ 0 h 2604052"/>
              <a:gd name="connsiteX2" fmla="*/ 2604052 w 2604052"/>
              <a:gd name="connsiteY2" fmla="*/ 1302026 h 2604052"/>
              <a:gd name="connsiteX3" fmla="*/ 1302026 w 2604052"/>
              <a:gd name="connsiteY3" fmla="*/ 2604052 h 2604052"/>
              <a:gd name="connsiteX4" fmla="*/ 0 w 2604052"/>
              <a:gd name="connsiteY4" fmla="*/ 1302026 h 260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4052" h="2604052" extrusionOk="0">
                <a:moveTo>
                  <a:pt x="0" y="1302026"/>
                </a:moveTo>
                <a:cubicBezTo>
                  <a:pt x="-23256" y="555589"/>
                  <a:pt x="624899" y="-15235"/>
                  <a:pt x="1302026" y="0"/>
                </a:cubicBezTo>
                <a:cubicBezTo>
                  <a:pt x="1900635" y="67692"/>
                  <a:pt x="2658005" y="566837"/>
                  <a:pt x="2604052" y="1302026"/>
                </a:cubicBezTo>
                <a:cubicBezTo>
                  <a:pt x="2588620" y="1990347"/>
                  <a:pt x="1998074" y="2675746"/>
                  <a:pt x="1302026" y="2604052"/>
                </a:cubicBezTo>
                <a:cubicBezTo>
                  <a:pt x="628903" y="2540641"/>
                  <a:pt x="23767" y="2019159"/>
                  <a:pt x="0" y="1302026"/>
                </a:cubicBezTo>
                <a:close/>
              </a:path>
            </a:pathLst>
          </a:custGeom>
          <a:noFill/>
          <a:ln w="47625">
            <a:solidFill>
              <a:schemeClr val="tx1">
                <a:lumMod val="65000"/>
                <a:lumOff val="3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7924873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5C3FC53-B206-E59E-8E50-D1A2ABC6FD1F}"/>
              </a:ext>
            </a:extLst>
          </p:cNvPr>
          <p:cNvSpPr/>
          <p:nvPr/>
        </p:nvSpPr>
        <p:spPr>
          <a:xfrm>
            <a:off x="6166446" y="2043407"/>
            <a:ext cx="2604052" cy="2604052"/>
          </a:xfrm>
          <a:custGeom>
            <a:avLst/>
            <a:gdLst>
              <a:gd name="connsiteX0" fmla="*/ 0 w 2604052"/>
              <a:gd name="connsiteY0" fmla="*/ 1302026 h 2604052"/>
              <a:gd name="connsiteX1" fmla="*/ 1302026 w 2604052"/>
              <a:gd name="connsiteY1" fmla="*/ 0 h 2604052"/>
              <a:gd name="connsiteX2" fmla="*/ 2604052 w 2604052"/>
              <a:gd name="connsiteY2" fmla="*/ 1302026 h 2604052"/>
              <a:gd name="connsiteX3" fmla="*/ 1302026 w 2604052"/>
              <a:gd name="connsiteY3" fmla="*/ 2604052 h 2604052"/>
              <a:gd name="connsiteX4" fmla="*/ 0 w 2604052"/>
              <a:gd name="connsiteY4" fmla="*/ 1302026 h 260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4052" h="2604052" extrusionOk="0">
                <a:moveTo>
                  <a:pt x="0" y="1302026"/>
                </a:moveTo>
                <a:cubicBezTo>
                  <a:pt x="-55979" y="585332"/>
                  <a:pt x="641221" y="57303"/>
                  <a:pt x="1302026" y="0"/>
                </a:cubicBezTo>
                <a:cubicBezTo>
                  <a:pt x="2079842" y="120530"/>
                  <a:pt x="2608032" y="704402"/>
                  <a:pt x="2604052" y="1302026"/>
                </a:cubicBezTo>
                <a:cubicBezTo>
                  <a:pt x="2505061" y="1871768"/>
                  <a:pt x="2109787" y="2711263"/>
                  <a:pt x="1302026" y="2604052"/>
                </a:cubicBezTo>
                <a:cubicBezTo>
                  <a:pt x="594561" y="2560815"/>
                  <a:pt x="60106" y="2133179"/>
                  <a:pt x="0" y="1302026"/>
                </a:cubicBezTo>
                <a:close/>
              </a:path>
            </a:pathLst>
          </a:custGeom>
          <a:noFill/>
          <a:ln w="47625">
            <a:solidFill>
              <a:schemeClr val="tx1">
                <a:lumMod val="65000"/>
                <a:lumOff val="3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group of lego blocks on a table&#10;&#10;Description automatically generated">
            <a:extLst>
              <a:ext uri="{FF2B5EF4-FFF2-40B4-BE49-F238E27FC236}">
                <a16:creationId xmlns:a16="http://schemas.microsoft.com/office/drawing/2014/main" id="{61808AED-B9DF-5D42-B177-2314C85E09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5898" y1="35880" x2="15898" y2="35880"/>
                        <a14:foregroundMark x1="15774" y1="34325" x2="15898" y2="38228"/>
                        <a14:foregroundMark x1="13864" y1="48776" x2="16195" y2="51323"/>
                        <a14:foregroundMark x1="29985" y1="38823" x2="34375" y2="51124"/>
                        <a14:foregroundMark x1="56498" y1="40575" x2="57664" y2="45470"/>
                        <a14:foregroundMark x1="61781" y1="40179" x2="62649" y2="45271"/>
                        <a14:foregroundMark x1="55903" y1="48380" x2="57813" y2="48578"/>
                        <a14:foregroundMark x1="54886" y1="38228" x2="55184" y2="39980"/>
                        <a14:foregroundMark x1="55605" y1="48776" x2="58110" y2="48975"/>
                        <a14:foregroundMark x1="75843" y1="36078" x2="85466" y2="50132"/>
                        <a14:foregroundMark x1="85466" y1="50132" x2="86086" y2="49967"/>
                      </a14:backgroundRemoval>
                    </a14:imgEffect>
                  </a14:imgLayer>
                </a14:imgProps>
              </a:ext>
            </a:extLst>
          </a:blip>
          <a:srcRect l="22030" t="20452" r="50081" b="30317"/>
          <a:stretch/>
        </p:blipFill>
        <p:spPr>
          <a:xfrm rot="5400000">
            <a:off x="733815" y="2094816"/>
            <a:ext cx="1969698" cy="2607763"/>
          </a:xfrm>
          <a:prstGeom prst="rect">
            <a:avLst/>
          </a:prstGeom>
        </p:spPr>
      </p:pic>
      <p:pic>
        <p:nvPicPr>
          <p:cNvPr id="16" name="Picture 15" descr="A group of lego blocks on a table&#10;&#10;Description automatically generated">
            <a:extLst>
              <a:ext uri="{FF2B5EF4-FFF2-40B4-BE49-F238E27FC236}">
                <a16:creationId xmlns:a16="http://schemas.microsoft.com/office/drawing/2014/main" id="{1DA06A7F-2A40-977A-C6AF-D93BADA21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5898" y1="35880" x2="15898" y2="35880"/>
                        <a14:foregroundMark x1="15774" y1="34325" x2="15898" y2="38228"/>
                        <a14:foregroundMark x1="13864" y1="48776" x2="16195" y2="51323"/>
                        <a14:foregroundMark x1="29985" y1="38823" x2="34375" y2="51124"/>
                        <a14:foregroundMark x1="56498" y1="40575" x2="57664" y2="45470"/>
                        <a14:foregroundMark x1="61781" y1="40179" x2="62649" y2="45271"/>
                        <a14:foregroundMark x1="55903" y1="48380" x2="57813" y2="48578"/>
                        <a14:foregroundMark x1="54886" y1="38228" x2="55184" y2="39980"/>
                        <a14:foregroundMark x1="55605" y1="48776" x2="58110" y2="48975"/>
                        <a14:foregroundMark x1="75843" y1="36078" x2="85466" y2="50132"/>
                        <a14:foregroundMark x1="85466" y1="50132" x2="86086" y2="49967"/>
                      </a14:backgroundRemoval>
                    </a14:imgEffect>
                  </a14:imgLayer>
                </a14:imgProps>
              </a:ext>
            </a:extLst>
          </a:blip>
          <a:srcRect l="49919" t="28421" r="30446" b="48125"/>
          <a:stretch/>
        </p:blipFill>
        <p:spPr>
          <a:xfrm>
            <a:off x="6293152" y="2248768"/>
            <a:ext cx="2290326" cy="20518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0A1235-7642-40F3-D373-C7466125D3EA}"/>
              </a:ext>
            </a:extLst>
          </p:cNvPr>
          <p:cNvSpPr txBox="1"/>
          <p:nvPr/>
        </p:nvSpPr>
        <p:spPr>
          <a:xfrm>
            <a:off x="3824467" y="1553837"/>
            <a:ext cx="1488718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Wheels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63DA1B-EB07-0483-17A0-880776D37B1C}"/>
              </a:ext>
            </a:extLst>
          </p:cNvPr>
          <p:cNvSpPr txBox="1"/>
          <p:nvPr/>
        </p:nvSpPr>
        <p:spPr>
          <a:xfrm>
            <a:off x="926076" y="1553837"/>
            <a:ext cx="1488718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Body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6CAAE5-79A2-3987-A435-619C8944B5E3}"/>
              </a:ext>
            </a:extLst>
          </p:cNvPr>
          <p:cNvSpPr txBox="1"/>
          <p:nvPr/>
        </p:nvSpPr>
        <p:spPr>
          <a:xfrm>
            <a:off x="6753102" y="1553837"/>
            <a:ext cx="1488718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Weight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F9950F-AC96-FC82-4BB0-65A62530F909}"/>
              </a:ext>
            </a:extLst>
          </p:cNvPr>
          <p:cNvSpPr txBox="1"/>
          <p:nvPr/>
        </p:nvSpPr>
        <p:spPr>
          <a:xfrm>
            <a:off x="9004488" y="1553837"/>
            <a:ext cx="2973930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Wheel Alignment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Baloo Bhaijaan" panose="03080902040302020200" pitchFamily="66" charset="-78"/>
              <a:ea typeface="NEXON Lv2 Gothic Bold" pitchFamily="2" charset="-127"/>
              <a:cs typeface="Baloo Bhaijaan" panose="03080902040302020200" pitchFamily="66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76F98E-3046-92A6-D41B-63C9731B4E97}"/>
              </a:ext>
            </a:extLst>
          </p:cNvPr>
          <p:cNvSpPr txBox="1"/>
          <p:nvPr/>
        </p:nvSpPr>
        <p:spPr>
          <a:xfrm>
            <a:off x="3592751" y="2254231"/>
            <a:ext cx="2103824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defRPr>
            </a:lvl1pPr>
          </a:lstStyle>
          <a:p>
            <a:pPr algn="ctr"/>
            <a:r>
              <a:rPr lang="en-US" sz="2000" dirty="0"/>
              <a:t>Small/Big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E18985-16D5-68E2-270B-16B65E32B40E}"/>
              </a:ext>
            </a:extLst>
          </p:cNvPr>
          <p:cNvSpPr txBox="1"/>
          <p:nvPr/>
        </p:nvSpPr>
        <p:spPr>
          <a:xfrm>
            <a:off x="574869" y="2272089"/>
            <a:ext cx="2103824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defRPr>
            </a:lvl1pPr>
          </a:lstStyle>
          <a:p>
            <a:pPr algn="ctr"/>
            <a:r>
              <a:rPr lang="en-US" sz="2000" dirty="0"/>
              <a:t>Short/Long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50201E-BF6F-86E5-8CDF-51BF7EF2F017}"/>
              </a:ext>
            </a:extLst>
          </p:cNvPr>
          <p:cNvSpPr txBox="1"/>
          <p:nvPr/>
        </p:nvSpPr>
        <p:spPr>
          <a:xfrm>
            <a:off x="6079748" y="2436033"/>
            <a:ext cx="2722284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defRPr>
            </a:lvl1pPr>
          </a:lstStyle>
          <a:p>
            <a:pPr algn="ctr"/>
            <a:r>
              <a:rPr lang="en-US" sz="2000" dirty="0"/>
              <a:t>Light/Heavy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F0D685-EDD8-212E-E8AF-808EA9CC2F99}"/>
              </a:ext>
            </a:extLst>
          </p:cNvPr>
          <p:cNvSpPr txBox="1"/>
          <p:nvPr/>
        </p:nvSpPr>
        <p:spPr>
          <a:xfrm>
            <a:off x="8869667" y="2401215"/>
            <a:ext cx="3082722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defRPr>
            </a:lvl1pPr>
          </a:lstStyle>
          <a:p>
            <a:pPr algn="ctr"/>
            <a:r>
              <a:rPr lang="en-US" sz="2000" dirty="0"/>
              <a:t>Closer/Farther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92172A-D8A2-D056-D2CA-06B3BD26586A}"/>
              </a:ext>
            </a:extLst>
          </p:cNvPr>
          <p:cNvSpPr txBox="1"/>
          <p:nvPr/>
        </p:nvSpPr>
        <p:spPr>
          <a:xfrm>
            <a:off x="3582143" y="5049935"/>
            <a:ext cx="5038751" cy="120032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“Distance"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B46E67-B271-E140-8776-BCB19F1E6210}"/>
              </a:ext>
            </a:extLst>
          </p:cNvPr>
          <p:cNvSpPr txBox="1"/>
          <p:nvPr/>
        </p:nvSpPr>
        <p:spPr>
          <a:xfrm>
            <a:off x="3798438" y="1208498"/>
            <a:ext cx="1488718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9D4334-92F5-120E-CA54-ECB8A8D3F0B2}"/>
              </a:ext>
            </a:extLst>
          </p:cNvPr>
          <p:cNvSpPr txBox="1"/>
          <p:nvPr/>
        </p:nvSpPr>
        <p:spPr>
          <a:xfrm>
            <a:off x="900047" y="1208498"/>
            <a:ext cx="1488718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E3C0AD-AFAA-4588-0657-F4AD5A8A517B}"/>
              </a:ext>
            </a:extLst>
          </p:cNvPr>
          <p:cNvSpPr txBox="1"/>
          <p:nvPr/>
        </p:nvSpPr>
        <p:spPr>
          <a:xfrm>
            <a:off x="6727073" y="1208498"/>
            <a:ext cx="1488718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BF3C94-74DF-DF20-8011-2529F418DDA8}"/>
              </a:ext>
            </a:extLst>
          </p:cNvPr>
          <p:cNvSpPr txBox="1"/>
          <p:nvPr/>
        </p:nvSpPr>
        <p:spPr>
          <a:xfrm>
            <a:off x="8978459" y="1208498"/>
            <a:ext cx="2973930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Baloo Bhaijaan" panose="03080902040302020200" pitchFamily="66" charset="-78"/>
              <a:ea typeface="NEXON Lv2 Gothic Bold" pitchFamily="2" charset="-127"/>
              <a:cs typeface="Baloo Bhaijaan" panose="03080902040302020200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45893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8D6CEF-3D54-F2C3-A58E-DC2D7B3AD4B4}"/>
              </a:ext>
            </a:extLst>
          </p:cNvPr>
          <p:cNvSpPr txBox="1"/>
          <p:nvPr/>
        </p:nvSpPr>
        <p:spPr>
          <a:xfrm>
            <a:off x="6588208" y="2607210"/>
            <a:ext cx="2773752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Normal Plot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Baloo Bhaijaan" panose="03080902040302020200" pitchFamily="66" charset="-78"/>
              <a:ea typeface="NEXON Lv2 Gothic Bold" pitchFamily="2" charset="-127"/>
              <a:cs typeface="Baloo Bhaijaan" panose="03080902040302020200" pitchFamily="66" charset="-7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930A6A-2449-C3AD-60DE-7DE7F37931D1}"/>
              </a:ext>
            </a:extLst>
          </p:cNvPr>
          <p:cNvSpPr/>
          <p:nvPr/>
        </p:nvSpPr>
        <p:spPr>
          <a:xfrm>
            <a:off x="6425848" y="2598437"/>
            <a:ext cx="169548" cy="395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colorful blocks on a black background&#10;&#10;Description automatically generated">
            <a:extLst>
              <a:ext uri="{FF2B5EF4-FFF2-40B4-BE49-F238E27FC236}">
                <a16:creationId xmlns:a16="http://schemas.microsoft.com/office/drawing/2014/main" id="{45B5B164-CA9C-C7B4-42A7-FD9CF9783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1" t="31860" r="94107" b="57951"/>
          <a:stretch/>
        </p:blipFill>
        <p:spPr>
          <a:xfrm>
            <a:off x="297377" y="315181"/>
            <a:ext cx="693838" cy="657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8E638C-B9BB-3318-86EF-77388DA2011A}"/>
              </a:ext>
            </a:extLst>
          </p:cNvPr>
          <p:cNvSpPr txBox="1"/>
          <p:nvPr/>
        </p:nvSpPr>
        <p:spPr>
          <a:xfrm>
            <a:off x="0" y="6973484"/>
            <a:ext cx="715933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7. Data Analysis and model adequacy checks, including residual analysis to</a:t>
            </a:r>
            <a:r>
              <a:rPr lang="en-US" dirty="0">
                <a:solidFill>
                  <a:srgbClr val="000000"/>
                </a:solidFill>
                <a:latin typeface="Lato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ensure model assumptions are not violated.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8. Graph demonstrating the results from the experiments and any insight that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you may have acquired.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9. A Financial Analysis based on the design of the car and its performance. Are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there any trade-offs. Are there any alternatives you would recommend to be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4" pitchFamily="34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more cost effective?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FCF4D-E985-5177-35A1-C14F317B41AA}"/>
              </a:ext>
            </a:extLst>
          </p:cNvPr>
          <p:cNvSpPr txBox="1"/>
          <p:nvPr/>
        </p:nvSpPr>
        <p:spPr>
          <a:xfrm>
            <a:off x="1032778" y="403260"/>
            <a:ext cx="7308504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5EBF"/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Experiment Analysis</a:t>
            </a:r>
          </a:p>
        </p:txBody>
      </p:sp>
      <p:pic>
        <p:nvPicPr>
          <p:cNvPr id="6" name="Google Shape;148;p5">
            <a:extLst>
              <a:ext uri="{FF2B5EF4-FFF2-40B4-BE49-F238E27FC236}">
                <a16:creationId xmlns:a16="http://schemas.microsoft.com/office/drawing/2014/main" id="{A0B24631-5C2D-64AA-DD4E-0249FCA41F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829"/>
          <a:stretch/>
        </p:blipFill>
        <p:spPr>
          <a:xfrm>
            <a:off x="1392945" y="1573967"/>
            <a:ext cx="4605683" cy="48807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oogle Shape;167;g2a0f60c2542_2_19" descr="Effects Plot for response">
            <a:extLst>
              <a:ext uri="{FF2B5EF4-FFF2-40B4-BE49-F238E27FC236}">
                <a16:creationId xmlns:a16="http://schemas.microsoft.com/office/drawing/2014/main" id="{7CAE8AFF-EAE8-6DEB-C80E-EF63AB64558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548" y="3008281"/>
            <a:ext cx="4823727" cy="344645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C77AF1-FF70-670A-81AE-6CAAD0EF41AA}"/>
              </a:ext>
            </a:extLst>
          </p:cNvPr>
          <p:cNvSpPr/>
          <p:nvPr/>
        </p:nvSpPr>
        <p:spPr>
          <a:xfrm>
            <a:off x="1763090" y="2427042"/>
            <a:ext cx="3971283" cy="720892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12DF9E-9405-9A53-275F-02EADCF7A9BB}"/>
              </a:ext>
            </a:extLst>
          </p:cNvPr>
          <p:cNvSpPr/>
          <p:nvPr/>
        </p:nvSpPr>
        <p:spPr>
          <a:xfrm>
            <a:off x="1763090" y="4176748"/>
            <a:ext cx="3971283" cy="18690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C2676-FDBA-B211-9B38-4662C5B098E5}"/>
              </a:ext>
            </a:extLst>
          </p:cNvPr>
          <p:cNvSpPr txBox="1"/>
          <p:nvPr/>
        </p:nvSpPr>
        <p:spPr>
          <a:xfrm>
            <a:off x="1554300" y="1173857"/>
            <a:ext cx="1486805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ANOVA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6FBAF9-2CB8-A657-0865-12612765E0A2}"/>
              </a:ext>
            </a:extLst>
          </p:cNvPr>
          <p:cNvSpPr/>
          <p:nvPr/>
        </p:nvSpPr>
        <p:spPr>
          <a:xfrm>
            <a:off x="1391940" y="1165084"/>
            <a:ext cx="169548" cy="3950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E2ECA5-58F1-E673-0D55-106AA62DD50B}"/>
              </a:ext>
            </a:extLst>
          </p:cNvPr>
          <p:cNvSpPr txBox="1"/>
          <p:nvPr/>
        </p:nvSpPr>
        <p:spPr>
          <a:xfrm>
            <a:off x="6403372" y="1710195"/>
            <a:ext cx="6151494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4 main effects &amp; B*D(Wheels &amp; Alignments)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Baloo Bhaijaan" panose="03080902040302020200" pitchFamily="66" charset="-78"/>
              <a:ea typeface="NEXON Lv2 Gothic Bold" pitchFamily="2" charset="-127"/>
              <a:cs typeface="Baloo Bhaijaan" panose="03080902040302020200" pitchFamily="66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5C86BF-00A7-A9A1-AC9B-D919B0D1EBF4}"/>
              </a:ext>
            </a:extLst>
          </p:cNvPr>
          <p:cNvSpPr txBox="1"/>
          <p:nvPr/>
        </p:nvSpPr>
        <p:spPr>
          <a:xfrm>
            <a:off x="5743129" y="963761"/>
            <a:ext cx="6151494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Significant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Baloo Bhaijaan" panose="03080902040302020200" pitchFamily="66" charset="-78"/>
              <a:ea typeface="NEXON Lv2 Gothic Bold" pitchFamily="2" charset="-127"/>
              <a:cs typeface="Baloo Bhaijaan" panose="03080902040302020200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1771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348217-F284-CE4A-08C4-4EFDBABF68C1}"/>
              </a:ext>
            </a:extLst>
          </p:cNvPr>
          <p:cNvSpPr/>
          <p:nvPr/>
        </p:nvSpPr>
        <p:spPr>
          <a:xfrm>
            <a:off x="665815" y="1223846"/>
            <a:ext cx="5120958" cy="54403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" name="Google Shape;153;g2a0f60c2542_2_26" descr="A group of colorful blocks on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9013" t="116" r="84802" b="88655"/>
          <a:stretch/>
        </p:blipFill>
        <p:spPr>
          <a:xfrm>
            <a:off x="221192" y="-786405"/>
            <a:ext cx="770021" cy="786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a0f60c2542_2_26" descr="A group of colorful blocks on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-151" t="31860" r="94107" b="57950"/>
          <a:stretch/>
        </p:blipFill>
        <p:spPr>
          <a:xfrm>
            <a:off x="297377" y="315181"/>
            <a:ext cx="693840" cy="65781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a0f60c2542_2_26"/>
          <p:cNvSpPr txBox="1"/>
          <p:nvPr/>
        </p:nvSpPr>
        <p:spPr>
          <a:xfrm>
            <a:off x="1032778" y="403260"/>
            <a:ext cx="7308600" cy="52320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005EBF"/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defRPr>
            </a:lvl1pPr>
          </a:lstStyle>
          <a:p>
            <a:r>
              <a:rPr lang="en-US" dirty="0">
                <a:sym typeface="Arial"/>
              </a:rPr>
              <a:t>Experiment Analysis</a:t>
            </a:r>
            <a:endParaRPr dirty="0">
              <a:sym typeface="Arial"/>
            </a:endParaRPr>
          </a:p>
        </p:txBody>
      </p:sp>
      <p:pic>
        <p:nvPicPr>
          <p:cNvPr id="2" name="Google Shape;161;g2a0f60c2542_2_10" descr="Residual Plots for response">
            <a:extLst>
              <a:ext uri="{FF2B5EF4-FFF2-40B4-BE49-F238E27FC236}">
                <a16:creationId xmlns:a16="http://schemas.microsoft.com/office/drawing/2014/main" id="{55621C7D-9428-3782-6766-24EB9EF14A8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506" y="2016908"/>
            <a:ext cx="5781419" cy="385427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oogle Shape;173;g2a0f60c2542_2_1" descr="Interaction Plot for response">
            <a:extLst>
              <a:ext uri="{FF2B5EF4-FFF2-40B4-BE49-F238E27FC236}">
                <a16:creationId xmlns:a16="http://schemas.microsoft.com/office/drawing/2014/main" id="{6F1239A7-3125-BB7A-EE53-1D2D04F3B6A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171" y="3250273"/>
            <a:ext cx="5120958" cy="3413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4;g2a0f60c2542_2_1" descr="Main Effects Plot for response">
            <a:extLst>
              <a:ext uri="{FF2B5EF4-FFF2-40B4-BE49-F238E27FC236}">
                <a16:creationId xmlns:a16="http://schemas.microsoft.com/office/drawing/2014/main" id="{5C549273-496F-9219-D303-C25D7912455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39917"/>
          <a:stretch/>
        </p:blipFill>
        <p:spPr>
          <a:xfrm>
            <a:off x="669171" y="1222436"/>
            <a:ext cx="5120958" cy="205122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C4DD2B-6CAA-6659-5BA3-1C26AB1B225C}"/>
              </a:ext>
            </a:extLst>
          </p:cNvPr>
          <p:cNvSpPr/>
          <p:nvPr/>
        </p:nvSpPr>
        <p:spPr>
          <a:xfrm>
            <a:off x="2283568" y="1661178"/>
            <a:ext cx="1122401" cy="12977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671188-F7F0-0548-48C9-F03DB6C31D58}"/>
              </a:ext>
            </a:extLst>
          </p:cNvPr>
          <p:cNvSpPr/>
          <p:nvPr/>
        </p:nvSpPr>
        <p:spPr>
          <a:xfrm>
            <a:off x="4015885" y="4480824"/>
            <a:ext cx="968462" cy="6060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155;g2a0f60c2542_2_26">
            <a:extLst>
              <a:ext uri="{FF2B5EF4-FFF2-40B4-BE49-F238E27FC236}">
                <a16:creationId xmlns:a16="http://schemas.microsoft.com/office/drawing/2014/main" id="{2FC9353F-F104-03F4-BB95-E3ECDE745E85}"/>
              </a:ext>
            </a:extLst>
          </p:cNvPr>
          <p:cNvSpPr txBox="1"/>
          <p:nvPr/>
        </p:nvSpPr>
        <p:spPr>
          <a:xfrm>
            <a:off x="2196054" y="2970812"/>
            <a:ext cx="1765910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005EBF"/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defRPr>
            </a:lvl1pPr>
          </a:lstStyle>
          <a:p>
            <a:r>
              <a:rPr lang="en-US" sz="1800" dirty="0">
                <a:solidFill>
                  <a:srgbClr val="C00000"/>
                </a:solidFill>
                <a:sym typeface="Arial"/>
              </a:rPr>
              <a:t>Wheel Size</a:t>
            </a:r>
            <a:endParaRPr sz="1800" dirty="0">
              <a:solidFill>
                <a:srgbClr val="C00000"/>
              </a:solidFill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EC75E4-2646-EA56-F09A-BD34C87468AB}"/>
              </a:ext>
            </a:extLst>
          </p:cNvPr>
          <p:cNvSpPr txBox="1"/>
          <p:nvPr/>
        </p:nvSpPr>
        <p:spPr>
          <a:xfrm>
            <a:off x="6040506" y="1491374"/>
            <a:ext cx="615149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“Normally Ind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ependently Distributed”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Baloo Bhaijaan" panose="03080902040302020200" pitchFamily="66" charset="-78"/>
              <a:ea typeface="NEXON Lv2 Gothic Bold" pitchFamily="2" charset="-127"/>
              <a:cs typeface="Baloo Bhaijaan" panose="03080902040302020200" pitchFamily="66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2a0f60c2542_2_26" descr="A group of colorful blocks on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9013" t="116" r="84802" b="88655"/>
          <a:stretch/>
        </p:blipFill>
        <p:spPr>
          <a:xfrm>
            <a:off x="221192" y="-786405"/>
            <a:ext cx="770021" cy="786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a0f60c2542_2_26" descr="A group of colorful blocks on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-151" t="31860" r="94107" b="57950"/>
          <a:stretch/>
        </p:blipFill>
        <p:spPr>
          <a:xfrm>
            <a:off x="297377" y="315181"/>
            <a:ext cx="693840" cy="65781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a0f60c2542_2_26"/>
          <p:cNvSpPr txBox="1"/>
          <p:nvPr/>
        </p:nvSpPr>
        <p:spPr>
          <a:xfrm>
            <a:off x="1032778" y="403260"/>
            <a:ext cx="7308600" cy="52320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005EBF"/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defRPr>
            </a:lvl1pPr>
          </a:lstStyle>
          <a:p>
            <a:r>
              <a:rPr lang="en-US" dirty="0">
                <a:sym typeface="Arial"/>
              </a:rPr>
              <a:t>Experiment Analysis</a:t>
            </a:r>
            <a:endParaRPr dirty="0">
              <a:sym typeface="Arial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330836B-790C-2FEC-EFA0-F77D18FCF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92"/>
          <a:stretch/>
        </p:blipFill>
        <p:spPr bwMode="auto">
          <a:xfrm>
            <a:off x="6692287" y="1594624"/>
            <a:ext cx="4494914" cy="104973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>
            <a:extLst>
              <a:ext uri="{FF2B5EF4-FFF2-40B4-BE49-F238E27FC236}">
                <a16:creationId xmlns:a16="http://schemas.microsoft.com/office/drawing/2014/main" id="{58748E6A-C927-3E79-6EED-D9EA45BE8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87" y="2870664"/>
            <a:ext cx="4508500" cy="285113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07F94D-B12E-CCC7-FE16-341B2607B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05"/>
          <a:stretch/>
        </p:blipFill>
        <p:spPr bwMode="auto">
          <a:xfrm>
            <a:off x="441763" y="3149786"/>
            <a:ext cx="4241749" cy="93942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riangle 9">
            <a:extLst>
              <a:ext uri="{FF2B5EF4-FFF2-40B4-BE49-F238E27FC236}">
                <a16:creationId xmlns:a16="http://schemas.microsoft.com/office/drawing/2014/main" id="{C814137E-0645-0122-25EC-28D61B3B5D61}"/>
              </a:ext>
            </a:extLst>
          </p:cNvPr>
          <p:cNvSpPr/>
          <p:nvPr/>
        </p:nvSpPr>
        <p:spPr>
          <a:xfrm rot="5400000">
            <a:off x="5329512" y="3393982"/>
            <a:ext cx="523202" cy="45103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oogle Shape;155;g2a0f60c2542_2_26">
            <a:extLst>
              <a:ext uri="{FF2B5EF4-FFF2-40B4-BE49-F238E27FC236}">
                <a16:creationId xmlns:a16="http://schemas.microsoft.com/office/drawing/2014/main" id="{F0573F97-9436-842B-0723-FBD83C378714}"/>
              </a:ext>
            </a:extLst>
          </p:cNvPr>
          <p:cNvSpPr txBox="1"/>
          <p:nvPr/>
        </p:nvSpPr>
        <p:spPr>
          <a:xfrm>
            <a:off x="6585779" y="993193"/>
            <a:ext cx="7308600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005EBF"/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defRPr>
            </a:lvl1pPr>
          </a:lstStyle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After eliminating non-significant factors</a:t>
            </a:r>
            <a:endParaRPr sz="1800" dirty="0">
              <a:solidFill>
                <a:schemeClr val="tx1">
                  <a:lumMod val="65000"/>
                  <a:lumOff val="35000"/>
                </a:schemeClr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04BC98-448D-C88F-003D-7745B95B3135}"/>
              </a:ext>
            </a:extLst>
          </p:cNvPr>
          <p:cNvSpPr/>
          <p:nvPr/>
        </p:nvSpPr>
        <p:spPr>
          <a:xfrm>
            <a:off x="3105881" y="3563744"/>
            <a:ext cx="1122401" cy="5254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184C50-5258-8629-9C01-127ACE7D23D5}"/>
              </a:ext>
            </a:extLst>
          </p:cNvPr>
          <p:cNvSpPr/>
          <p:nvPr/>
        </p:nvSpPr>
        <p:spPr>
          <a:xfrm>
            <a:off x="9545443" y="1969307"/>
            <a:ext cx="1293541" cy="6750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3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587E8FEE-A529-97CB-2254-5EEA7CBB0B86}"/>
              </a:ext>
            </a:extLst>
          </p:cNvPr>
          <p:cNvSpPr/>
          <p:nvPr/>
        </p:nvSpPr>
        <p:spPr>
          <a:xfrm>
            <a:off x="1521956" y="3126859"/>
            <a:ext cx="4453761" cy="2304789"/>
          </a:xfrm>
          <a:prstGeom prst="ellipse">
            <a:avLst/>
          </a:prstGeom>
          <a:solidFill>
            <a:srgbClr val="F3C1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colorful blocks on a black background&#10;&#10;Description automatically generated">
            <a:extLst>
              <a:ext uri="{FF2B5EF4-FFF2-40B4-BE49-F238E27FC236}">
                <a16:creationId xmlns:a16="http://schemas.microsoft.com/office/drawing/2014/main" id="{45B5B164-CA9C-C7B4-42A7-FD9CF9783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1" t="31860" r="94107" b="57951"/>
          <a:stretch/>
        </p:blipFill>
        <p:spPr>
          <a:xfrm>
            <a:off x="297377" y="315181"/>
            <a:ext cx="693838" cy="657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6FCF4D-E985-5177-35A1-C14F317B41AA}"/>
              </a:ext>
            </a:extLst>
          </p:cNvPr>
          <p:cNvSpPr txBox="1"/>
          <p:nvPr/>
        </p:nvSpPr>
        <p:spPr>
          <a:xfrm>
            <a:off x="1032778" y="403260"/>
            <a:ext cx="7308504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5EBF"/>
                </a:solidFill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Final Conclusion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5EBF"/>
              </a:solidFill>
              <a:effectLst/>
              <a:uLnTx/>
              <a:uFillTx/>
              <a:latin typeface="Baloo Bhaijaan" panose="03080902040302020200" pitchFamily="66" charset="-78"/>
              <a:ea typeface="NEXON Lv2 Gothic Bold" pitchFamily="2" charset="-127"/>
              <a:cs typeface="Baloo Bhaijaan" panose="03080902040302020200" pitchFamily="66" charset="-78"/>
            </a:endParaRPr>
          </a:p>
        </p:txBody>
      </p:sp>
      <p:pic>
        <p:nvPicPr>
          <p:cNvPr id="10" name="Picture 9" descr="A toy car on a table&#10;&#10;Description automatically generated">
            <a:extLst>
              <a:ext uri="{FF2B5EF4-FFF2-40B4-BE49-F238E27FC236}">
                <a16:creationId xmlns:a16="http://schemas.microsoft.com/office/drawing/2014/main" id="{BC9B2C06-CCDC-F85B-6B99-527C60346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1" b="93838" l="9979" r="89986">
                        <a14:foregroundMark x1="37150" y1="87979" x2="39338" y2="90663"/>
                        <a14:foregroundMark x1="38235" y1="93838" x2="38235" y2="93838"/>
                      </a14:backgroundRemoval>
                    </a14:imgEffect>
                  </a14:imgLayer>
                </a14:imgProps>
              </a:ext>
            </a:extLst>
          </a:blip>
          <a:srcRect l="16448" r="33688"/>
          <a:stretch/>
        </p:blipFill>
        <p:spPr>
          <a:xfrm rot="5400000">
            <a:off x="2008955" y="1144120"/>
            <a:ext cx="3419606" cy="51435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749A40B-6E0D-7397-C97C-176736C0D3D2}"/>
              </a:ext>
            </a:extLst>
          </p:cNvPr>
          <p:cNvSpPr/>
          <p:nvPr/>
        </p:nvSpPr>
        <p:spPr>
          <a:xfrm>
            <a:off x="7280376" y="3126859"/>
            <a:ext cx="4453761" cy="230478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toy car on a table&#10;&#10;Description automatically generated">
            <a:extLst>
              <a:ext uri="{FF2B5EF4-FFF2-40B4-BE49-F238E27FC236}">
                <a16:creationId xmlns:a16="http://schemas.microsoft.com/office/drawing/2014/main" id="{00A398B1-9BBC-DF24-04B5-402C102A3B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6453" r="27702"/>
          <a:stretch/>
        </p:blipFill>
        <p:spPr>
          <a:xfrm rot="5400000">
            <a:off x="8305213" y="1144120"/>
            <a:ext cx="3144033" cy="51435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0E9F4C-3682-0349-9FBD-F968C41E895A}"/>
              </a:ext>
            </a:extLst>
          </p:cNvPr>
          <p:cNvCxnSpPr>
            <a:cxnSpLocks/>
          </p:cNvCxnSpPr>
          <p:nvPr/>
        </p:nvCxnSpPr>
        <p:spPr>
          <a:xfrm flipV="1">
            <a:off x="5434920" y="2313131"/>
            <a:ext cx="411082" cy="81372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8E2943-EC81-0476-78FC-9CDAF963A221}"/>
              </a:ext>
            </a:extLst>
          </p:cNvPr>
          <p:cNvCxnSpPr>
            <a:cxnSpLocks/>
          </p:cNvCxnSpPr>
          <p:nvPr/>
        </p:nvCxnSpPr>
        <p:spPr>
          <a:xfrm>
            <a:off x="5836377" y="2322749"/>
            <a:ext cx="42500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41B1673-9043-7372-3BFF-AB8EB9B24AB6}"/>
              </a:ext>
            </a:extLst>
          </p:cNvPr>
          <p:cNvSpPr txBox="1"/>
          <p:nvPr/>
        </p:nvSpPr>
        <p:spPr>
          <a:xfrm>
            <a:off x="6308505" y="2113076"/>
            <a:ext cx="394405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Larger wheels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5A582A-DFBD-1B50-3A15-A437670C0010}"/>
              </a:ext>
            </a:extLst>
          </p:cNvPr>
          <p:cNvCxnSpPr>
            <a:cxnSpLocks/>
          </p:cNvCxnSpPr>
          <p:nvPr/>
        </p:nvCxnSpPr>
        <p:spPr>
          <a:xfrm>
            <a:off x="4101640" y="4144631"/>
            <a:ext cx="734914" cy="140466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EEA223-71C7-933C-1C81-7A93E03BC276}"/>
              </a:ext>
            </a:extLst>
          </p:cNvPr>
          <p:cNvCxnSpPr>
            <a:cxnSpLocks/>
          </p:cNvCxnSpPr>
          <p:nvPr/>
        </p:nvCxnSpPr>
        <p:spPr>
          <a:xfrm>
            <a:off x="4815335" y="5535436"/>
            <a:ext cx="42500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CA9E014-CA47-05A9-7004-E8F69375EF94}"/>
              </a:ext>
            </a:extLst>
          </p:cNvPr>
          <p:cNvSpPr txBox="1"/>
          <p:nvPr/>
        </p:nvSpPr>
        <p:spPr>
          <a:xfrm>
            <a:off x="5240339" y="5352563"/>
            <a:ext cx="394405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Larger Body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484B484-A15B-96D5-140F-7E5498D22A3A}"/>
              </a:ext>
            </a:extLst>
          </p:cNvPr>
          <p:cNvCxnSpPr>
            <a:cxnSpLocks/>
          </p:cNvCxnSpPr>
          <p:nvPr/>
        </p:nvCxnSpPr>
        <p:spPr>
          <a:xfrm flipH="1">
            <a:off x="2539853" y="4576338"/>
            <a:ext cx="273782" cy="98198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9564508-47E4-FBC2-1314-1B307EAD4100}"/>
              </a:ext>
            </a:extLst>
          </p:cNvPr>
          <p:cNvSpPr txBox="1"/>
          <p:nvPr/>
        </p:nvSpPr>
        <p:spPr>
          <a:xfrm>
            <a:off x="-1800434" y="5038503"/>
            <a:ext cx="3944058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Farther wheel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alignment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3FB6201-AD11-3E0E-47C3-D76FA718C3C1}"/>
              </a:ext>
            </a:extLst>
          </p:cNvPr>
          <p:cNvCxnSpPr>
            <a:cxnSpLocks/>
          </p:cNvCxnSpPr>
          <p:nvPr/>
        </p:nvCxnSpPr>
        <p:spPr>
          <a:xfrm>
            <a:off x="2114849" y="5558326"/>
            <a:ext cx="42500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860F0C6-2B27-0824-1882-C03D277C96BD}"/>
              </a:ext>
            </a:extLst>
          </p:cNvPr>
          <p:cNvCxnSpPr>
            <a:cxnSpLocks/>
          </p:cNvCxnSpPr>
          <p:nvPr/>
        </p:nvCxnSpPr>
        <p:spPr>
          <a:xfrm flipV="1">
            <a:off x="4640968" y="1679067"/>
            <a:ext cx="411082" cy="81372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74C87D-1BFF-8622-B6C8-BE632E8CB87D}"/>
              </a:ext>
            </a:extLst>
          </p:cNvPr>
          <p:cNvCxnSpPr>
            <a:cxnSpLocks/>
          </p:cNvCxnSpPr>
          <p:nvPr/>
        </p:nvCxnSpPr>
        <p:spPr>
          <a:xfrm>
            <a:off x="5042425" y="1688685"/>
            <a:ext cx="42500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C52053E-5B9B-6269-B857-48A17B57F7FA}"/>
              </a:ext>
            </a:extLst>
          </p:cNvPr>
          <p:cNvSpPr txBox="1"/>
          <p:nvPr/>
        </p:nvSpPr>
        <p:spPr>
          <a:xfrm>
            <a:off x="5537437" y="1506157"/>
            <a:ext cx="3944058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Extra Load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2D5299-12C9-E50B-B310-7A22D83E2B48}"/>
              </a:ext>
            </a:extLst>
          </p:cNvPr>
          <p:cNvSpPr txBox="1"/>
          <p:nvPr/>
        </p:nvSpPr>
        <p:spPr>
          <a:xfrm>
            <a:off x="5555434" y="1782194"/>
            <a:ext cx="1220461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Factor C(+)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Baloo Bhaijaan" panose="03080902040302020200" pitchFamily="66" charset="-78"/>
              <a:ea typeface="NEXON Lv2 Gothic Bold" pitchFamily="2" charset="-127"/>
              <a:cs typeface="Baloo Bhaijaan" panose="03080902040302020200" pitchFamily="66" charset="-7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1C0C73-64E9-75E5-46CE-122B4D660C86}"/>
              </a:ext>
            </a:extLst>
          </p:cNvPr>
          <p:cNvSpPr txBox="1"/>
          <p:nvPr/>
        </p:nvSpPr>
        <p:spPr>
          <a:xfrm>
            <a:off x="6331915" y="2377781"/>
            <a:ext cx="1220461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Factor B(+)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Baloo Bhaijaan" panose="03080902040302020200" pitchFamily="66" charset="-78"/>
              <a:ea typeface="NEXON Lv2 Gothic Bold" pitchFamily="2" charset="-127"/>
              <a:cs typeface="Baloo Bhaijaan" panose="03080902040302020200" pitchFamily="66" charset="-7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5F9F97-2198-A068-94E9-BDF810CB1141}"/>
              </a:ext>
            </a:extLst>
          </p:cNvPr>
          <p:cNvSpPr txBox="1"/>
          <p:nvPr/>
        </p:nvSpPr>
        <p:spPr>
          <a:xfrm>
            <a:off x="5254927" y="5648833"/>
            <a:ext cx="1220461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Factor A(+)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Baloo Bhaijaan" panose="03080902040302020200" pitchFamily="66" charset="-78"/>
              <a:ea typeface="NEXON Lv2 Gothic Bold" pitchFamily="2" charset="-127"/>
              <a:cs typeface="Baloo Bhaijaan" panose="03080902040302020200" pitchFamily="66" charset="-7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D7696C-24BB-1D3F-3761-F1097C394D01}"/>
              </a:ext>
            </a:extLst>
          </p:cNvPr>
          <p:cNvSpPr txBox="1"/>
          <p:nvPr/>
        </p:nvSpPr>
        <p:spPr>
          <a:xfrm>
            <a:off x="1037616" y="5634121"/>
            <a:ext cx="1220461" cy="30777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Factor D(+)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Baloo Bhaijaan" panose="03080902040302020200" pitchFamily="66" charset="-78"/>
              <a:ea typeface="NEXON Lv2 Gothic Bold" pitchFamily="2" charset="-127"/>
              <a:cs typeface="Baloo Bhaijaan" panose="03080902040302020200" pitchFamily="66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8BF6C-D0D2-92B7-E7F9-492E50EDBEC4}"/>
              </a:ext>
            </a:extLst>
          </p:cNvPr>
          <p:cNvSpPr txBox="1"/>
          <p:nvPr/>
        </p:nvSpPr>
        <p:spPr>
          <a:xfrm>
            <a:off x="3081548" y="1396231"/>
            <a:ext cx="1337004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C00000"/>
                </a:solidFill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Best Car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aloo Bhaijaan" panose="03080902040302020200" pitchFamily="66" charset="-78"/>
              <a:ea typeface="NEXON Lv2 Gothic Bold" pitchFamily="2" charset="-127"/>
              <a:cs typeface="Baloo Bhaijaan" panose="03080902040302020200" pitchFamily="66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231C5-7068-935C-C476-DB164666D2AA}"/>
              </a:ext>
            </a:extLst>
          </p:cNvPr>
          <p:cNvSpPr txBox="1"/>
          <p:nvPr/>
        </p:nvSpPr>
        <p:spPr>
          <a:xfrm>
            <a:off x="8575250" y="1396231"/>
            <a:ext cx="1952505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rPr>
              <a:t>Worst Car</a:t>
            </a:r>
          </a:p>
        </p:txBody>
      </p:sp>
    </p:spTree>
    <p:extLst>
      <p:ext uri="{BB962C8B-B14F-4D97-AF65-F5344CB8AC3E}">
        <p14:creationId xmlns:p14="http://schemas.microsoft.com/office/powerpoint/2010/main" val="3723074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2a0f60c2542_2_26" descr="A group of colorful blocks on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-151" t="31860" r="94107" b="57950"/>
          <a:stretch/>
        </p:blipFill>
        <p:spPr>
          <a:xfrm>
            <a:off x="297377" y="315181"/>
            <a:ext cx="693840" cy="65781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a0f60c2542_2_26"/>
          <p:cNvSpPr txBox="1"/>
          <p:nvPr/>
        </p:nvSpPr>
        <p:spPr>
          <a:xfrm>
            <a:off x="1032778" y="403260"/>
            <a:ext cx="7308600" cy="52320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005EBF"/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defRPr>
            </a:lvl1pPr>
          </a:lstStyle>
          <a:p>
            <a:r>
              <a:rPr lang="en-US" dirty="0">
                <a:sym typeface="Arial"/>
              </a:rPr>
              <a:t>Recommendation</a:t>
            </a:r>
            <a:endParaRPr dirty="0">
              <a:sym typeface="Arial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0627389"/>
              </p:ext>
            </p:extLst>
          </p:nvPr>
        </p:nvGraphicFramePr>
        <p:xfrm>
          <a:off x="544398" y="1317051"/>
          <a:ext cx="7796980" cy="5137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E9115537-DA0C-4EA8-E00B-DD389CF8A90E}"/>
              </a:ext>
            </a:extLst>
          </p:cNvPr>
          <p:cNvSpPr/>
          <p:nvPr/>
        </p:nvSpPr>
        <p:spPr>
          <a:xfrm>
            <a:off x="6069035" y="2091140"/>
            <a:ext cx="205666" cy="202682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6834B3-F584-5E08-5F5A-4DE7275A3083}"/>
              </a:ext>
            </a:extLst>
          </p:cNvPr>
          <p:cNvSpPr/>
          <p:nvPr/>
        </p:nvSpPr>
        <p:spPr>
          <a:xfrm>
            <a:off x="5181931" y="2446871"/>
            <a:ext cx="227701" cy="214910"/>
          </a:xfrm>
          <a:prstGeom prst="ellipse">
            <a:avLst/>
          </a:prstGeom>
          <a:noFill/>
          <a:ln w="19050">
            <a:solidFill>
              <a:srgbClr val="118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Google Shape;155;g2a0f60c2542_2_26">
            <a:extLst>
              <a:ext uri="{FF2B5EF4-FFF2-40B4-BE49-F238E27FC236}">
                <a16:creationId xmlns:a16="http://schemas.microsoft.com/office/drawing/2014/main" id="{B1B9EA97-8DA4-0A40-6AB9-1FB880C61C9B}"/>
              </a:ext>
            </a:extLst>
          </p:cNvPr>
          <p:cNvSpPr txBox="1"/>
          <p:nvPr/>
        </p:nvSpPr>
        <p:spPr>
          <a:xfrm>
            <a:off x="3075709" y="2192481"/>
            <a:ext cx="2106222" cy="7386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005EBF"/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defRPr>
            </a:lvl1pPr>
          </a:lstStyle>
          <a:p>
            <a:pPr algn="r"/>
            <a:r>
              <a:rPr lang="en-US" sz="1800" dirty="0">
                <a:solidFill>
                  <a:srgbClr val="118323"/>
                </a:solidFill>
                <a:sym typeface="Arial"/>
              </a:rPr>
              <a:t>Alternative(</a:t>
            </a:r>
            <a:r>
              <a:rPr lang="en-US" sz="1800" dirty="0" err="1">
                <a:solidFill>
                  <a:srgbClr val="118323"/>
                </a:solidFill>
                <a:sym typeface="Arial"/>
              </a:rPr>
              <a:t>abd</a:t>
            </a:r>
            <a:r>
              <a:rPr lang="en-US" sz="1800" dirty="0">
                <a:solidFill>
                  <a:srgbClr val="118323"/>
                </a:solidFill>
                <a:sym typeface="Arial"/>
              </a:rPr>
              <a:t>)</a:t>
            </a:r>
          </a:p>
          <a:p>
            <a:pPr algn="r"/>
            <a:r>
              <a:rPr lang="en-US" sz="1200" b="0" dirty="0">
                <a:solidFill>
                  <a:srgbClr val="118323"/>
                </a:solidFill>
                <a:sym typeface="Arial"/>
              </a:rPr>
              <a:t>Distance: 61.45</a:t>
            </a:r>
          </a:p>
          <a:p>
            <a:pPr algn="r"/>
            <a:r>
              <a:rPr lang="en-US" sz="1200" b="0" dirty="0">
                <a:solidFill>
                  <a:srgbClr val="118323"/>
                </a:solidFill>
                <a:sym typeface="Arial"/>
              </a:rPr>
              <a:t>Cost: 13900</a:t>
            </a:r>
            <a:endParaRPr sz="1800" b="0" dirty="0">
              <a:solidFill>
                <a:srgbClr val="118323"/>
              </a:solidFill>
              <a:sym typeface="Arial"/>
            </a:endParaRPr>
          </a:p>
        </p:txBody>
      </p:sp>
      <p:sp>
        <p:nvSpPr>
          <p:cNvPr id="21" name="Google Shape;155;g2a0f60c2542_2_26">
            <a:extLst>
              <a:ext uri="{FF2B5EF4-FFF2-40B4-BE49-F238E27FC236}">
                <a16:creationId xmlns:a16="http://schemas.microsoft.com/office/drawing/2014/main" id="{F6565CD1-C6CC-D6AD-E802-0DEE5BDDA05F}"/>
              </a:ext>
            </a:extLst>
          </p:cNvPr>
          <p:cNvSpPr txBox="1"/>
          <p:nvPr/>
        </p:nvSpPr>
        <p:spPr>
          <a:xfrm>
            <a:off x="6462678" y="6452800"/>
            <a:ext cx="1878700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005EBF"/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defRPr>
            </a:lvl1pPr>
          </a:lstStyle>
          <a:p>
            <a:pPr algn="r"/>
            <a:r>
              <a: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Cost($)</a:t>
            </a:r>
            <a:endParaRPr sz="1200" b="0" dirty="0">
              <a:solidFill>
                <a:schemeClr val="tx1">
                  <a:lumMod val="65000"/>
                  <a:lumOff val="35000"/>
                </a:schemeClr>
              </a:solidFill>
              <a:sym typeface="Arial"/>
            </a:endParaRPr>
          </a:p>
        </p:txBody>
      </p:sp>
      <p:sp>
        <p:nvSpPr>
          <p:cNvPr id="22" name="Google Shape;155;g2a0f60c2542_2_26">
            <a:extLst>
              <a:ext uri="{FF2B5EF4-FFF2-40B4-BE49-F238E27FC236}">
                <a16:creationId xmlns:a16="http://schemas.microsoft.com/office/drawing/2014/main" id="{5048F213-928C-AA8B-391F-047C5DB393D0}"/>
              </a:ext>
            </a:extLst>
          </p:cNvPr>
          <p:cNvSpPr txBox="1"/>
          <p:nvPr/>
        </p:nvSpPr>
        <p:spPr>
          <a:xfrm>
            <a:off x="-738716" y="1403535"/>
            <a:ext cx="2388814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005EBF"/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defRPr>
            </a:lvl1pPr>
          </a:lstStyle>
          <a:p>
            <a:pPr algn="r"/>
            <a:r>
              <a: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sym typeface="Arial"/>
              </a:rPr>
              <a:t>Distance(cm)</a:t>
            </a:r>
            <a:endParaRPr sz="1200" b="0" dirty="0">
              <a:solidFill>
                <a:schemeClr val="tx1">
                  <a:lumMod val="65000"/>
                  <a:lumOff val="35000"/>
                </a:schemeClr>
              </a:solidFill>
              <a:sym typeface="Arial"/>
            </a:endParaRPr>
          </a:p>
        </p:txBody>
      </p:sp>
      <p:sp>
        <p:nvSpPr>
          <p:cNvPr id="26" name="Google Shape;155;g2a0f60c2542_2_26">
            <a:extLst>
              <a:ext uri="{FF2B5EF4-FFF2-40B4-BE49-F238E27FC236}">
                <a16:creationId xmlns:a16="http://schemas.microsoft.com/office/drawing/2014/main" id="{A50A0065-83D5-D4C6-4CD3-1AD35067C065}"/>
              </a:ext>
            </a:extLst>
          </p:cNvPr>
          <p:cNvSpPr txBox="1"/>
          <p:nvPr/>
        </p:nvSpPr>
        <p:spPr>
          <a:xfrm>
            <a:off x="8444090" y="2931145"/>
            <a:ext cx="3203512" cy="80021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005EBF"/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/>
              </a:rPr>
              <a:t>Trade-Offs</a:t>
            </a:r>
          </a:p>
          <a:p>
            <a:pPr algn="ctr"/>
            <a:r>
              <a:rPr 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sym typeface="Arial"/>
              </a:rPr>
              <a:t>Cost for performance</a:t>
            </a:r>
          </a:p>
        </p:txBody>
      </p:sp>
      <p:sp>
        <p:nvSpPr>
          <p:cNvPr id="18" name="Google Shape;155;g2a0f60c2542_2_26">
            <a:extLst>
              <a:ext uri="{FF2B5EF4-FFF2-40B4-BE49-F238E27FC236}">
                <a16:creationId xmlns:a16="http://schemas.microsoft.com/office/drawing/2014/main" id="{64CE6766-F6FE-6E50-BFBA-F343BC51C2BF}"/>
              </a:ext>
            </a:extLst>
          </p:cNvPr>
          <p:cNvSpPr txBox="1"/>
          <p:nvPr/>
        </p:nvSpPr>
        <p:spPr>
          <a:xfrm>
            <a:off x="6307530" y="1760200"/>
            <a:ext cx="1464870" cy="73866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005EBF"/>
                </a:solidFill>
                <a:effectLst/>
                <a:uLnTx/>
                <a:uFillTx/>
                <a:latin typeface="Baloo Bhaijaan" panose="03080902040302020200" pitchFamily="66" charset="-78"/>
                <a:ea typeface="NEXON Lv2 Gothic Bold" pitchFamily="2" charset="-127"/>
                <a:cs typeface="Baloo Bhaijaan" panose="03080902040302020200" pitchFamily="66" charset="-78"/>
              </a:defRPr>
            </a:lvl1pPr>
          </a:lstStyle>
          <a:p>
            <a:r>
              <a:rPr lang="en-US" sz="1800" dirty="0">
                <a:solidFill>
                  <a:srgbClr val="C00000"/>
                </a:solidFill>
                <a:sym typeface="Arial"/>
              </a:rPr>
              <a:t>Best (</a:t>
            </a:r>
            <a:r>
              <a:rPr lang="en-US" sz="1800" dirty="0" err="1">
                <a:solidFill>
                  <a:srgbClr val="C00000"/>
                </a:solidFill>
                <a:sym typeface="Arial"/>
              </a:rPr>
              <a:t>abcd</a:t>
            </a:r>
            <a:r>
              <a:rPr lang="en-US" sz="1800" dirty="0">
                <a:solidFill>
                  <a:srgbClr val="C00000"/>
                </a:solidFill>
                <a:sym typeface="Arial"/>
              </a:rPr>
              <a:t>)</a:t>
            </a:r>
            <a:br>
              <a:rPr lang="en-US" sz="1800" dirty="0">
                <a:solidFill>
                  <a:srgbClr val="C00000"/>
                </a:solidFill>
                <a:sym typeface="Arial"/>
              </a:rPr>
            </a:br>
            <a:r>
              <a:rPr lang="en-US" sz="1200" b="0" dirty="0">
                <a:solidFill>
                  <a:srgbClr val="C00000"/>
                </a:solidFill>
                <a:sym typeface="Arial"/>
              </a:rPr>
              <a:t>Distance: 65.65</a:t>
            </a:r>
          </a:p>
          <a:p>
            <a:r>
              <a:rPr lang="en-US" sz="1200" b="0" dirty="0">
                <a:solidFill>
                  <a:srgbClr val="C00000"/>
                </a:solidFill>
                <a:sym typeface="Arial"/>
              </a:rPr>
              <a:t>Cost: 15900 </a:t>
            </a:r>
          </a:p>
        </p:txBody>
      </p:sp>
    </p:spTree>
    <p:extLst>
      <p:ext uri="{BB962C8B-B14F-4D97-AF65-F5344CB8AC3E}">
        <p14:creationId xmlns:p14="http://schemas.microsoft.com/office/powerpoint/2010/main" val="937620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539</Words>
  <Application>Microsoft Macintosh PowerPoint</Application>
  <PresentationFormat>Widescreen</PresentationFormat>
  <Paragraphs>73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Baloo Bhaijaan</vt:lpstr>
      <vt:lpstr>Calibri</vt:lpstr>
      <vt:lpstr>Calibri Light</vt:lpstr>
      <vt:lpstr>Krub</vt:lpstr>
      <vt:lpstr>Krub Medium</vt:lpstr>
      <vt:lpstr>Lato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Jiyoung Lee</dc:creator>
  <cp:lastModifiedBy>Jiyoung Lee</cp:lastModifiedBy>
  <cp:revision>8</cp:revision>
  <dcterms:created xsi:type="dcterms:W3CDTF">2023-11-30T22:39:39Z</dcterms:created>
  <dcterms:modified xsi:type="dcterms:W3CDTF">2023-12-03T00:03:56Z</dcterms:modified>
</cp:coreProperties>
</file>